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312" r:id="rId2"/>
    <p:sldId id="323" r:id="rId3"/>
    <p:sldId id="319" r:id="rId4"/>
    <p:sldId id="280" r:id="rId5"/>
    <p:sldId id="283" r:id="rId6"/>
    <p:sldId id="284" r:id="rId7"/>
    <p:sldId id="285" r:id="rId8"/>
    <p:sldId id="318" r:id="rId9"/>
    <p:sldId id="287" r:id="rId10"/>
    <p:sldId id="294" r:id="rId11"/>
    <p:sldId id="297" r:id="rId12"/>
    <p:sldId id="298" r:id="rId13"/>
  </p:sldIdLst>
  <p:sldSz cx="10058400" cy="77724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398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64" cy="4650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639" y="0"/>
            <a:ext cx="3043264" cy="4650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6861E2-D2D7-4D0C-A696-97C0FC0AAAA0}" type="datetimeFigureOut">
              <a:rPr lang="en-US" smtClean="0"/>
              <a:pPr/>
              <a:t>7/16/2024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1962"/>
            <a:ext cx="3043264" cy="4650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639" y="8841962"/>
            <a:ext cx="3043264" cy="4650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1BAECA-2F13-46E6-9932-7A942A7BA1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1972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94740" y="651763"/>
            <a:ext cx="7868919" cy="12458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996188" y="4409947"/>
            <a:ext cx="8066023" cy="1000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7/16/2024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7/16/2024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7/16/2024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7/16/2024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7/16/2024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86332" y="648715"/>
            <a:ext cx="7285735" cy="12458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27430" y="1708200"/>
            <a:ext cx="8003539" cy="45269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7/16/2024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9601200" cy="492443"/>
          </a:xfrm>
        </p:spPr>
        <p:txBody>
          <a:bodyPr/>
          <a:lstStyle/>
          <a:p>
            <a:pPr algn="ctr"/>
            <a:r>
              <a:rPr lang="en-US" sz="3200" dirty="0"/>
              <a:t>Training Individuals Furnished Naloxone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838200"/>
            <a:ext cx="9067800" cy="4862870"/>
          </a:xfrm>
        </p:spPr>
        <p:txBody>
          <a:bodyPr/>
          <a:lstStyle/>
          <a:p>
            <a:pPr marL="285750" indent="-285750"/>
            <a:r>
              <a:rPr lang="en-US" sz="2200" b="1" dirty="0"/>
              <a:t>Use these as laminated or handout training slides: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b="1" dirty="0"/>
              <a:t>Provide information regarding agencies that can assist people with opioid addictions (e.g., PHDMC Addiction Business Card)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b="1" dirty="0"/>
              <a:t>Indications for naloxone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b="1" dirty="0"/>
              <a:t>How to respond to an opioid overdose:</a:t>
            </a:r>
          </a:p>
          <a:p>
            <a:pPr marL="1257300" lvl="2" indent="-342900">
              <a:buAutoNum type="alphaLcPeriod"/>
            </a:pPr>
            <a:r>
              <a:rPr lang="en-US" sz="2000" b="1" dirty="0"/>
              <a:t>Activate EMS</a:t>
            </a:r>
          </a:p>
          <a:p>
            <a:pPr marL="1257300" lvl="2" indent="-342900">
              <a:buAutoNum type="alphaLcPeriod"/>
            </a:pPr>
            <a:r>
              <a:rPr lang="en-US" sz="2000" b="1" dirty="0"/>
              <a:t>Clear airway</a:t>
            </a:r>
          </a:p>
          <a:p>
            <a:pPr marL="1257300" lvl="2" indent="-342900">
              <a:buAutoNum type="alphaLcPeriod"/>
            </a:pPr>
            <a:r>
              <a:rPr lang="en-US" sz="2000" b="1" dirty="0"/>
              <a:t>Rescue breathing</a:t>
            </a:r>
          </a:p>
          <a:p>
            <a:pPr marL="1257300" lvl="2" indent="-342900">
              <a:buAutoNum type="alphaLcPeriod"/>
            </a:pPr>
            <a:r>
              <a:rPr lang="en-US" sz="2000" b="1" dirty="0"/>
              <a:t>Administer naloxone</a:t>
            </a:r>
          </a:p>
          <a:p>
            <a:pPr marL="1257300" lvl="2" indent="-342900">
              <a:buAutoNum type="alphaLcPeriod"/>
            </a:pPr>
            <a:r>
              <a:rPr lang="en-US" sz="2000" b="1" dirty="0"/>
              <a:t>Repeat dose in 2-5 minutes if no response</a:t>
            </a:r>
          </a:p>
          <a:p>
            <a:pPr marL="1257300" lvl="2" indent="-342900">
              <a:buAutoNum type="alphaLcPeriod"/>
            </a:pPr>
            <a:r>
              <a:rPr lang="en-US" sz="2000" b="1" dirty="0"/>
              <a:t>Recovery position</a:t>
            </a:r>
          </a:p>
          <a:p>
            <a:pPr marL="1257300" lvl="2" indent="-342900">
              <a:buAutoNum type="alphaLcPeriod"/>
            </a:pPr>
            <a:r>
              <a:rPr lang="en-US" sz="2000" b="1" dirty="0"/>
              <a:t>Provide project DAWN phone number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tx1"/>
                </a:solidFill>
                <a:latin typeface="Calibri"/>
                <a:cs typeface="Calibri"/>
              </a:rPr>
              <a:t>Process for using the Narcan Nasal Spray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sz="2200" b="1" dirty="0"/>
              <a:t>Proper storage temperature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b="1" dirty="0"/>
              <a:t>Expiration date</a:t>
            </a:r>
          </a:p>
        </p:txBody>
      </p:sp>
      <p:pic>
        <p:nvPicPr>
          <p:cNvPr id="1026" name="Picture 1" descr="Description: Logo&#10;&#10;Description automatically generated">
            <a:extLst>
              <a:ext uri="{FF2B5EF4-FFF2-40B4-BE49-F238E27FC236}">
                <a16:creationId xmlns:a16="http://schemas.microsoft.com/office/drawing/2014/main" id="{7C2B02F9-0661-DCA8-EF68-666DD01DA5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750" y="6734175"/>
            <a:ext cx="1009650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022506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dirty="0"/>
              <a:t>OD</a:t>
            </a:r>
            <a:r>
              <a:rPr spc="-95" dirty="0"/>
              <a:t> </a:t>
            </a:r>
            <a:r>
              <a:rPr spc="-10" dirty="0"/>
              <a:t>Response</a:t>
            </a:r>
          </a:p>
          <a:p>
            <a:pPr algn="ctr">
              <a:lnSpc>
                <a:spcPct val="100000"/>
              </a:lnSpc>
            </a:pPr>
            <a:r>
              <a:rPr spc="-15" dirty="0"/>
              <a:t>Recovery</a:t>
            </a:r>
            <a:r>
              <a:rPr spc="-85" dirty="0"/>
              <a:t> </a:t>
            </a:r>
            <a:r>
              <a:rPr spc="-10" dirty="0"/>
              <a:t>Position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4400" y="2133600"/>
            <a:ext cx="7678420" cy="3530454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469900" marR="175260" indent="-182880">
              <a:lnSpc>
                <a:spcPct val="150000"/>
              </a:lnSpc>
              <a:spcBef>
                <a:spcPts val="1390"/>
              </a:spcBef>
              <a:buClr>
                <a:srgbClr val="318EC4"/>
              </a:buClr>
              <a:buFont typeface="Arial"/>
              <a:buChar char="•"/>
              <a:tabLst>
                <a:tab pos="469900" algn="l"/>
              </a:tabLst>
            </a:pPr>
            <a:r>
              <a:rPr sz="2400" b="1" spc="-5" dirty="0">
                <a:latin typeface="Calibri"/>
                <a:cs typeface="Calibri"/>
              </a:rPr>
              <a:t>If the </a:t>
            </a:r>
            <a:r>
              <a:rPr sz="2400" b="1" spc="-15" dirty="0">
                <a:latin typeface="Calibri"/>
                <a:cs typeface="Calibri"/>
              </a:rPr>
              <a:t>person must </a:t>
            </a:r>
            <a:r>
              <a:rPr sz="2400" b="1" spc="-10" dirty="0">
                <a:latin typeface="Calibri"/>
                <a:cs typeface="Calibri"/>
              </a:rPr>
              <a:t>be </a:t>
            </a:r>
            <a:r>
              <a:rPr sz="2400" b="1" spc="-15" dirty="0">
                <a:latin typeface="Calibri"/>
                <a:cs typeface="Calibri"/>
              </a:rPr>
              <a:t>left </a:t>
            </a:r>
            <a:r>
              <a:rPr sz="2400" b="1" spc="-10" dirty="0">
                <a:latin typeface="Calibri"/>
                <a:cs typeface="Calibri"/>
              </a:rPr>
              <a:t>alone-even </a:t>
            </a:r>
            <a:r>
              <a:rPr sz="2400" b="1" spc="-25" dirty="0">
                <a:latin typeface="Calibri"/>
                <a:cs typeface="Calibri"/>
              </a:rPr>
              <a:t>for </a:t>
            </a:r>
            <a:r>
              <a:rPr sz="2400" b="1" spc="-5" dirty="0">
                <a:latin typeface="Calibri"/>
                <a:cs typeface="Calibri"/>
              </a:rPr>
              <a:t>a </a:t>
            </a:r>
            <a:r>
              <a:rPr sz="2400" b="1" spc="-25" dirty="0">
                <a:latin typeface="Calibri"/>
                <a:cs typeface="Calibri"/>
              </a:rPr>
              <a:t>few </a:t>
            </a:r>
            <a:r>
              <a:rPr sz="2400" b="1" spc="-15" dirty="0">
                <a:latin typeface="Calibri"/>
                <a:cs typeface="Calibri"/>
              </a:rPr>
              <a:t>seconds</a:t>
            </a:r>
            <a:r>
              <a:rPr lang="en-US" sz="2400" b="1" spc="-15" dirty="0">
                <a:latin typeface="Calibri"/>
                <a:cs typeface="Calibri"/>
              </a:rPr>
              <a:t>, </a:t>
            </a:r>
            <a:r>
              <a:rPr sz="2400" b="1" spc="-15" dirty="0">
                <a:latin typeface="Calibri"/>
                <a:cs typeface="Calibri"/>
              </a:rPr>
              <a:t>put into </a:t>
            </a:r>
            <a:r>
              <a:rPr sz="2400" b="1" spc="-20" dirty="0">
                <a:latin typeface="Calibri"/>
                <a:cs typeface="Calibri"/>
              </a:rPr>
              <a:t>recovery </a:t>
            </a:r>
            <a:r>
              <a:rPr sz="2400" b="1" spc="-5" dirty="0">
                <a:latin typeface="Calibri"/>
                <a:cs typeface="Calibri"/>
              </a:rPr>
              <a:t>position </a:t>
            </a:r>
            <a:r>
              <a:rPr sz="2400" b="1" spc="-15" dirty="0">
                <a:latin typeface="Calibri"/>
                <a:cs typeface="Calibri"/>
              </a:rPr>
              <a:t>to </a:t>
            </a:r>
            <a:r>
              <a:rPr sz="2400" b="1" spc="-20" dirty="0">
                <a:latin typeface="Calibri"/>
                <a:cs typeface="Calibri"/>
              </a:rPr>
              <a:t>avoid</a:t>
            </a:r>
            <a:r>
              <a:rPr sz="2400" b="1" spc="210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choking</a:t>
            </a:r>
            <a:endParaRPr sz="2400" b="1" dirty="0">
              <a:latin typeface="Calibri"/>
              <a:cs typeface="Calibri"/>
            </a:endParaRPr>
          </a:p>
          <a:p>
            <a:pPr marL="1155700" lvl="1" indent="-228600">
              <a:lnSpc>
                <a:spcPct val="100000"/>
              </a:lnSpc>
              <a:spcBef>
                <a:spcPts val="1680"/>
              </a:spcBef>
              <a:buClr>
                <a:srgbClr val="318EC4"/>
              </a:buClr>
              <a:buFont typeface="Arial"/>
              <a:buChar char="•"/>
              <a:tabLst>
                <a:tab pos="1155065" algn="l"/>
                <a:tab pos="1155700" algn="l"/>
              </a:tabLst>
            </a:pPr>
            <a:r>
              <a:rPr sz="2400" b="1" spc="-5" dirty="0">
                <a:latin typeface="Calibri"/>
                <a:cs typeface="Calibri"/>
              </a:rPr>
              <a:t>Place </a:t>
            </a:r>
            <a:r>
              <a:rPr sz="2400" b="1" spc="-15" dirty="0">
                <a:latin typeface="Calibri"/>
                <a:cs typeface="Calibri"/>
              </a:rPr>
              <a:t>person </a:t>
            </a:r>
            <a:r>
              <a:rPr sz="2400" b="1" spc="-10" dirty="0">
                <a:latin typeface="Calibri"/>
                <a:cs typeface="Calibri"/>
              </a:rPr>
              <a:t>on side</a:t>
            </a:r>
            <a:endParaRPr sz="2400" b="1" dirty="0">
              <a:latin typeface="Calibri"/>
              <a:cs typeface="Calibri"/>
            </a:endParaRPr>
          </a:p>
          <a:p>
            <a:pPr marL="1155700" lvl="1" indent="-228600">
              <a:lnSpc>
                <a:spcPct val="100000"/>
              </a:lnSpc>
              <a:spcBef>
                <a:spcPts val="1680"/>
              </a:spcBef>
              <a:buClr>
                <a:srgbClr val="318EC4"/>
              </a:buClr>
              <a:buFont typeface="Arial"/>
              <a:buChar char="•"/>
              <a:tabLst>
                <a:tab pos="1155065" algn="l"/>
                <a:tab pos="1155700" algn="l"/>
              </a:tabLst>
            </a:pPr>
            <a:r>
              <a:rPr sz="2400" b="1" spc="-70" dirty="0">
                <a:latin typeface="Calibri"/>
                <a:cs typeface="Calibri"/>
              </a:rPr>
              <a:t>Top </a:t>
            </a:r>
            <a:r>
              <a:rPr sz="2400" b="1" spc="-5" dirty="0">
                <a:latin typeface="Calibri"/>
                <a:cs typeface="Calibri"/>
              </a:rPr>
              <a:t>leg </a:t>
            </a:r>
            <a:r>
              <a:rPr sz="2400" b="1" spc="-15" dirty="0">
                <a:latin typeface="Calibri"/>
                <a:cs typeface="Calibri"/>
              </a:rPr>
              <a:t>bent at </a:t>
            </a:r>
            <a:r>
              <a:rPr sz="2400" b="1" spc="-5" dirty="0">
                <a:latin typeface="Calibri"/>
                <a:cs typeface="Calibri"/>
              </a:rPr>
              <a:t>knee, </a:t>
            </a:r>
            <a:r>
              <a:rPr sz="2400" b="1" spc="-15" dirty="0">
                <a:latin typeface="Calibri"/>
                <a:cs typeface="Calibri"/>
              </a:rPr>
              <a:t>bottom </a:t>
            </a:r>
            <a:r>
              <a:rPr sz="2400" b="1" spc="-5" dirty="0">
                <a:latin typeface="Calibri"/>
                <a:cs typeface="Calibri"/>
              </a:rPr>
              <a:t>leg </a:t>
            </a:r>
            <a:r>
              <a:rPr sz="2400" b="1" spc="-20" dirty="0">
                <a:latin typeface="Calibri"/>
                <a:cs typeface="Calibri"/>
              </a:rPr>
              <a:t>straight</a:t>
            </a:r>
            <a:r>
              <a:rPr sz="2400" b="1" spc="27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out</a:t>
            </a:r>
            <a:endParaRPr sz="2400" b="1" dirty="0">
              <a:latin typeface="Calibri"/>
              <a:cs typeface="Calibri"/>
            </a:endParaRPr>
          </a:p>
          <a:p>
            <a:pPr marL="1155700" marR="5080" lvl="1" indent="-228600">
              <a:spcBef>
                <a:spcPts val="480"/>
              </a:spcBef>
              <a:buClr>
                <a:srgbClr val="318EC4"/>
              </a:buClr>
              <a:buFont typeface="Arial"/>
              <a:buChar char="•"/>
              <a:tabLst>
                <a:tab pos="1155065" algn="l"/>
                <a:tab pos="1155700" algn="l"/>
              </a:tabLst>
            </a:pPr>
            <a:r>
              <a:rPr sz="2400" b="1" spc="-15" dirty="0">
                <a:latin typeface="Calibri"/>
                <a:cs typeface="Calibri"/>
              </a:rPr>
              <a:t>Bottom </a:t>
            </a:r>
            <a:r>
              <a:rPr sz="2400" b="1" spc="-10" dirty="0">
                <a:latin typeface="Calibri"/>
                <a:cs typeface="Calibri"/>
              </a:rPr>
              <a:t>arm </a:t>
            </a:r>
            <a:r>
              <a:rPr sz="2400" b="1" spc="-15" dirty="0">
                <a:latin typeface="Calibri"/>
                <a:cs typeface="Calibri"/>
              </a:rPr>
              <a:t>extended </a:t>
            </a:r>
            <a:r>
              <a:rPr sz="2400" b="1" spc="-20" dirty="0">
                <a:latin typeface="Calibri"/>
                <a:cs typeface="Calibri"/>
              </a:rPr>
              <a:t>straight </a:t>
            </a:r>
            <a:r>
              <a:rPr sz="2400" b="1" spc="-10" dirty="0">
                <a:latin typeface="Calibri"/>
                <a:cs typeface="Calibri"/>
              </a:rPr>
              <a:t>above head</a:t>
            </a:r>
            <a:endParaRPr lang="en-US" sz="2400" b="1" spc="-10" dirty="0">
              <a:latin typeface="Calibri"/>
              <a:cs typeface="Calibri"/>
            </a:endParaRPr>
          </a:p>
          <a:p>
            <a:pPr marL="1155700" marR="5080" lvl="1" indent="-228600">
              <a:spcBef>
                <a:spcPts val="480"/>
              </a:spcBef>
              <a:buClr>
                <a:srgbClr val="318EC4"/>
              </a:buClr>
              <a:buFont typeface="Arial"/>
              <a:buChar char="•"/>
              <a:tabLst>
                <a:tab pos="1155065" algn="l"/>
                <a:tab pos="1155700" algn="l"/>
              </a:tabLst>
            </a:pPr>
            <a:r>
              <a:rPr lang="en-US" sz="2400" b="1" spc="-10" dirty="0">
                <a:latin typeface="Calibri"/>
                <a:cs typeface="Calibri"/>
              </a:rPr>
              <a:t>T</a:t>
            </a:r>
            <a:r>
              <a:rPr sz="2400" b="1" spc="-15" dirty="0">
                <a:latin typeface="Calibri"/>
                <a:cs typeface="Calibri"/>
              </a:rPr>
              <a:t>op </a:t>
            </a:r>
            <a:r>
              <a:rPr sz="2400" b="1" spc="-10" dirty="0">
                <a:latin typeface="Calibri"/>
                <a:cs typeface="Calibri"/>
              </a:rPr>
              <a:t>arm </a:t>
            </a:r>
            <a:r>
              <a:rPr sz="2400" b="1" spc="-15" dirty="0">
                <a:latin typeface="Calibri"/>
                <a:cs typeface="Calibri"/>
              </a:rPr>
              <a:t>bent at </a:t>
            </a:r>
            <a:r>
              <a:rPr sz="2400" b="1" spc="-5" dirty="0">
                <a:latin typeface="Calibri"/>
                <a:cs typeface="Calibri"/>
              </a:rPr>
              <a:t>elbow with </a:t>
            </a:r>
            <a:r>
              <a:rPr sz="2400" b="1" spc="-10" dirty="0">
                <a:latin typeface="Calibri"/>
                <a:cs typeface="Calibri"/>
              </a:rPr>
              <a:t>hand under </a:t>
            </a:r>
            <a:r>
              <a:rPr sz="2400" b="1" spc="-25" dirty="0">
                <a:latin typeface="Calibri"/>
                <a:cs typeface="Calibri"/>
              </a:rPr>
              <a:t>face </a:t>
            </a:r>
            <a:r>
              <a:rPr sz="2400" b="1" spc="-5" dirty="0">
                <a:latin typeface="Calibri"/>
                <a:cs typeface="Calibri"/>
              </a:rPr>
              <a:t>as if it </a:t>
            </a:r>
            <a:r>
              <a:rPr sz="2400" b="1" spc="-25" dirty="0">
                <a:latin typeface="Calibri"/>
                <a:cs typeface="Calibri"/>
              </a:rPr>
              <a:t>were </a:t>
            </a:r>
            <a:r>
              <a:rPr sz="2400" b="1" spc="-5" dirty="0">
                <a:latin typeface="Calibri"/>
                <a:cs typeface="Calibri"/>
              </a:rPr>
              <a:t>a</a:t>
            </a:r>
            <a:r>
              <a:rPr sz="2400" b="1" spc="229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pillow</a:t>
            </a:r>
            <a:endParaRPr sz="2400" b="1" dirty="0">
              <a:latin typeface="Calibri"/>
              <a:cs typeface="Calibri"/>
            </a:endParaRPr>
          </a:p>
        </p:txBody>
      </p:sp>
      <p:pic>
        <p:nvPicPr>
          <p:cNvPr id="4" name="Picture 1" descr="Description: Logo&#10;&#10;Description automatically generated">
            <a:extLst>
              <a:ext uri="{FF2B5EF4-FFF2-40B4-BE49-F238E27FC236}">
                <a16:creationId xmlns:a16="http://schemas.microsoft.com/office/drawing/2014/main" id="{385F983D-76D3-1098-5E14-5DBE2384D8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750" y="6734175"/>
            <a:ext cx="1009650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94379" y="923036"/>
            <a:ext cx="3472815" cy="6953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4400" spc="-15" dirty="0"/>
              <a:t>Proper</a:t>
            </a:r>
            <a:r>
              <a:rPr sz="4400" spc="-65" dirty="0"/>
              <a:t> </a:t>
            </a:r>
            <a:r>
              <a:rPr sz="4400" spc="-35" dirty="0"/>
              <a:t>Storage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993138" y="1891080"/>
            <a:ext cx="7617462" cy="3861313"/>
          </a:xfrm>
          <a:prstGeom prst="rect">
            <a:avLst/>
          </a:prstGeom>
        </p:spPr>
        <p:txBody>
          <a:bodyPr vert="horz" wrap="square" lIns="0" tIns="186690" rIns="0" bIns="0" rtlCol="0">
            <a:spAutoFit/>
          </a:bodyPr>
          <a:lstStyle/>
          <a:p>
            <a:pPr marL="448309" indent="-435609">
              <a:lnSpc>
                <a:spcPct val="100000"/>
              </a:lnSpc>
              <a:spcBef>
                <a:spcPts val="1365"/>
              </a:spcBef>
              <a:buFont typeface="Arial"/>
              <a:buChar char="•"/>
              <a:tabLst>
                <a:tab pos="448309" algn="l"/>
                <a:tab pos="448945" algn="l"/>
              </a:tabLst>
            </a:pPr>
            <a:r>
              <a:rPr sz="3200" b="1" spc="-20" dirty="0">
                <a:latin typeface="Calibri"/>
                <a:cs typeface="Calibri"/>
              </a:rPr>
              <a:t>Keep </a:t>
            </a:r>
            <a:r>
              <a:rPr sz="3200" b="1" spc="-10" dirty="0">
                <a:latin typeface="Calibri"/>
                <a:cs typeface="Calibri"/>
              </a:rPr>
              <a:t>out of </a:t>
            </a:r>
            <a:r>
              <a:rPr sz="3200" b="1" spc="-15" dirty="0">
                <a:latin typeface="Calibri"/>
                <a:cs typeface="Calibri"/>
              </a:rPr>
              <a:t>direct</a:t>
            </a:r>
            <a:r>
              <a:rPr sz="3200" b="1" spc="60" dirty="0">
                <a:latin typeface="Calibri"/>
                <a:cs typeface="Calibri"/>
              </a:rPr>
              <a:t> </a:t>
            </a:r>
            <a:r>
              <a:rPr sz="3200" b="1" spc="-5" dirty="0">
                <a:latin typeface="Calibri"/>
                <a:cs typeface="Calibri"/>
              </a:rPr>
              <a:t>light</a:t>
            </a:r>
            <a:endParaRPr sz="3200" b="1" dirty="0">
              <a:latin typeface="Calibri"/>
              <a:cs typeface="Calibri"/>
            </a:endParaRPr>
          </a:p>
          <a:p>
            <a:pPr marL="448309" indent="-435609">
              <a:lnSpc>
                <a:spcPct val="100000"/>
              </a:lnSpc>
              <a:spcBef>
                <a:spcPts val="1365"/>
              </a:spcBef>
              <a:buFont typeface="Arial"/>
              <a:buChar char="•"/>
              <a:tabLst>
                <a:tab pos="448309" algn="l"/>
                <a:tab pos="448945" algn="l"/>
              </a:tabLst>
            </a:pPr>
            <a:r>
              <a:rPr sz="3200" b="1" spc="-25" dirty="0">
                <a:latin typeface="Calibri"/>
                <a:cs typeface="Calibri"/>
              </a:rPr>
              <a:t>Store </a:t>
            </a:r>
            <a:r>
              <a:rPr sz="3200" b="1" spc="-15" dirty="0">
                <a:latin typeface="Calibri"/>
                <a:cs typeface="Calibri"/>
              </a:rPr>
              <a:t>at </a:t>
            </a:r>
            <a:r>
              <a:rPr sz="3200" b="1" spc="-20" dirty="0">
                <a:latin typeface="Calibri"/>
                <a:cs typeface="Calibri"/>
              </a:rPr>
              <a:t>room</a:t>
            </a:r>
            <a:r>
              <a:rPr sz="3200" b="1" dirty="0">
                <a:latin typeface="Calibri"/>
                <a:cs typeface="Calibri"/>
              </a:rPr>
              <a:t> </a:t>
            </a:r>
            <a:r>
              <a:rPr sz="3200" b="1" spc="-20" dirty="0">
                <a:latin typeface="Calibri"/>
                <a:cs typeface="Calibri"/>
              </a:rPr>
              <a:t>temperature</a:t>
            </a:r>
            <a:endParaRPr lang="en-US" sz="3200" b="1" spc="-20" dirty="0">
              <a:latin typeface="Calibri"/>
              <a:cs typeface="Calibri"/>
            </a:endParaRPr>
          </a:p>
          <a:p>
            <a:pPr marL="905509" lvl="1" indent="-435609">
              <a:spcBef>
                <a:spcPts val="1365"/>
              </a:spcBef>
              <a:buFont typeface="Arial"/>
              <a:buChar char="•"/>
              <a:tabLst>
                <a:tab pos="448309" algn="l"/>
                <a:tab pos="448945" algn="l"/>
              </a:tabLst>
            </a:pPr>
            <a:r>
              <a:rPr lang="en-US" sz="3200" b="1" spc="-10" dirty="0">
                <a:cs typeface="Calibri"/>
              </a:rPr>
              <a:t>Between 59-86 degrees</a:t>
            </a:r>
            <a:r>
              <a:rPr lang="en-US" sz="3200" b="1" spc="40" dirty="0">
                <a:cs typeface="Calibri"/>
              </a:rPr>
              <a:t> </a:t>
            </a:r>
            <a:r>
              <a:rPr lang="en-US" sz="3200" b="1" spc="-5" dirty="0">
                <a:cs typeface="Calibri"/>
              </a:rPr>
              <a:t>F</a:t>
            </a:r>
            <a:endParaRPr lang="en-US" sz="3200" b="1" dirty="0">
              <a:cs typeface="Calibri"/>
            </a:endParaRPr>
          </a:p>
          <a:p>
            <a:pPr marL="448309" indent="-435609">
              <a:spcBef>
                <a:spcPts val="1365"/>
              </a:spcBef>
              <a:buFont typeface="Arial"/>
              <a:buChar char="•"/>
              <a:tabLst>
                <a:tab pos="448309" algn="l"/>
                <a:tab pos="448945" algn="l"/>
              </a:tabLst>
            </a:pPr>
            <a:r>
              <a:rPr lang="en-US" sz="3200" b="1" spc="-10" dirty="0">
                <a:cs typeface="Calibri"/>
              </a:rPr>
              <a:t>Should not be subjected </a:t>
            </a:r>
            <a:r>
              <a:rPr lang="en-US" sz="3200" b="1" spc="-15" dirty="0">
                <a:cs typeface="Calibri"/>
              </a:rPr>
              <a:t>to </a:t>
            </a:r>
            <a:r>
              <a:rPr lang="en-US" sz="3200" b="1" spc="-20" dirty="0">
                <a:cs typeface="Calibri"/>
              </a:rPr>
              <a:t>extreme  temperatures</a:t>
            </a:r>
            <a:endParaRPr lang="en-US" sz="3200" b="1" dirty="0">
              <a:cs typeface="Calibri"/>
            </a:endParaRPr>
          </a:p>
          <a:p>
            <a:pPr marL="448309" indent="-435609">
              <a:lnSpc>
                <a:spcPct val="100000"/>
              </a:lnSpc>
              <a:spcBef>
                <a:spcPts val="1365"/>
              </a:spcBef>
              <a:buFont typeface="Arial"/>
              <a:buChar char="•"/>
              <a:tabLst>
                <a:tab pos="448309" algn="l"/>
                <a:tab pos="448945" algn="l"/>
              </a:tabLst>
            </a:pPr>
            <a:endParaRPr sz="3200" b="1" dirty="0">
              <a:latin typeface="Calibri"/>
              <a:cs typeface="Calibri"/>
            </a:endParaRPr>
          </a:p>
        </p:txBody>
      </p:sp>
      <p:pic>
        <p:nvPicPr>
          <p:cNvPr id="4" name="Picture 1" descr="Description: Logo&#10;&#10;Description automatically generated">
            <a:extLst>
              <a:ext uri="{FF2B5EF4-FFF2-40B4-BE49-F238E27FC236}">
                <a16:creationId xmlns:a16="http://schemas.microsoft.com/office/drawing/2014/main" id="{0A1B5995-7817-30D8-EBD1-F6348FEB36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750" y="6734175"/>
            <a:ext cx="1009650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767965" marR="5080" indent="-2255520">
              <a:lnSpc>
                <a:spcPct val="100000"/>
              </a:lnSpc>
              <a:spcBef>
                <a:spcPts val="105"/>
              </a:spcBef>
            </a:pPr>
            <a:r>
              <a:rPr spc="-15" dirty="0"/>
              <a:t>What </a:t>
            </a:r>
            <a:r>
              <a:rPr dirty="0"/>
              <a:t>happens </a:t>
            </a:r>
            <a:r>
              <a:rPr spc="-15" dirty="0"/>
              <a:t>after </a:t>
            </a:r>
            <a:r>
              <a:rPr spc="-20" dirty="0"/>
              <a:t>naloxone  expires?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3139" y="2447035"/>
            <a:ext cx="8042275" cy="4751301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469900" marR="386715" indent="-457200">
              <a:lnSpc>
                <a:spcPct val="100000"/>
              </a:lnSpc>
              <a:spcBef>
                <a:spcPts val="90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3200" b="1" spc="-25" dirty="0">
                <a:latin typeface="Calibri"/>
                <a:cs typeface="Calibri"/>
              </a:rPr>
              <a:t>Naloxone </a:t>
            </a:r>
            <a:r>
              <a:rPr sz="3200" b="1" spc="-10" dirty="0">
                <a:latin typeface="Calibri"/>
                <a:cs typeface="Calibri"/>
              </a:rPr>
              <a:t>loses potency </a:t>
            </a:r>
            <a:r>
              <a:rPr sz="3200" b="1" spc="-15" dirty="0">
                <a:latin typeface="Calibri"/>
                <a:cs typeface="Calibri"/>
              </a:rPr>
              <a:t>after </a:t>
            </a:r>
            <a:r>
              <a:rPr sz="3200" b="1" spc="-20" dirty="0">
                <a:latin typeface="Calibri"/>
                <a:cs typeface="Calibri"/>
              </a:rPr>
              <a:t>expiration  </a:t>
            </a:r>
            <a:r>
              <a:rPr sz="3200" b="1" spc="-15" dirty="0">
                <a:latin typeface="Calibri"/>
                <a:cs typeface="Calibri"/>
              </a:rPr>
              <a:t>date</a:t>
            </a:r>
            <a:endParaRPr sz="3200" b="1" dirty="0">
              <a:latin typeface="Calibri"/>
              <a:cs typeface="Calibri"/>
            </a:endParaRPr>
          </a:p>
          <a:p>
            <a:pPr marL="469900" marR="5080" indent="-4572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3200" b="1" spc="-15" dirty="0">
                <a:latin typeface="Calibri"/>
                <a:cs typeface="Calibri"/>
              </a:rPr>
              <a:t>Expired </a:t>
            </a:r>
            <a:r>
              <a:rPr sz="3200" b="1" spc="-30" dirty="0">
                <a:latin typeface="Calibri"/>
                <a:cs typeface="Calibri"/>
              </a:rPr>
              <a:t>naloxone </a:t>
            </a:r>
            <a:r>
              <a:rPr sz="3200" b="1" spc="-20" dirty="0">
                <a:latin typeface="Calibri"/>
                <a:cs typeface="Calibri"/>
              </a:rPr>
              <a:t>can </a:t>
            </a:r>
            <a:r>
              <a:rPr sz="3200" b="1" spc="-10" dirty="0">
                <a:latin typeface="Calibri"/>
                <a:cs typeface="Calibri"/>
              </a:rPr>
              <a:t>still </a:t>
            </a:r>
            <a:r>
              <a:rPr sz="3200" b="1" spc="-25" dirty="0">
                <a:latin typeface="Calibri"/>
                <a:cs typeface="Calibri"/>
              </a:rPr>
              <a:t>save </a:t>
            </a:r>
            <a:r>
              <a:rPr sz="3200" b="1" spc="-5" dirty="0">
                <a:latin typeface="Calibri"/>
                <a:cs typeface="Calibri"/>
              </a:rPr>
              <a:t>a </a:t>
            </a:r>
            <a:r>
              <a:rPr sz="3200" b="1" spc="-15" dirty="0">
                <a:latin typeface="Calibri"/>
                <a:cs typeface="Calibri"/>
              </a:rPr>
              <a:t>life</a:t>
            </a:r>
            <a:r>
              <a:rPr lang="en-US" sz="3200" b="1" spc="-15" dirty="0">
                <a:latin typeface="Calibri"/>
                <a:cs typeface="Calibri"/>
              </a:rPr>
              <a:t>, but </a:t>
            </a:r>
            <a:r>
              <a:rPr sz="3200" b="1" spc="-25" dirty="0">
                <a:latin typeface="Calibri"/>
                <a:cs typeface="Calibri"/>
              </a:rPr>
              <a:t>more may </a:t>
            </a:r>
            <a:r>
              <a:rPr sz="3200" b="1" spc="-10" dirty="0">
                <a:latin typeface="Calibri"/>
                <a:cs typeface="Calibri"/>
              </a:rPr>
              <a:t>be needed </a:t>
            </a:r>
            <a:r>
              <a:rPr sz="3200" b="1" spc="-15" dirty="0">
                <a:latin typeface="Calibri"/>
                <a:cs typeface="Calibri"/>
              </a:rPr>
              <a:t>to </a:t>
            </a:r>
            <a:r>
              <a:rPr sz="3200" b="1" spc="-25" dirty="0">
                <a:latin typeface="Calibri"/>
                <a:cs typeface="Calibri"/>
              </a:rPr>
              <a:t>have </a:t>
            </a:r>
            <a:r>
              <a:rPr sz="3200" b="1" spc="-5" dirty="0">
                <a:latin typeface="Calibri"/>
                <a:cs typeface="Calibri"/>
              </a:rPr>
              <a:t>the </a:t>
            </a:r>
            <a:r>
              <a:rPr sz="3200" b="1" spc="-10" dirty="0">
                <a:latin typeface="Calibri"/>
                <a:cs typeface="Calibri"/>
              </a:rPr>
              <a:t>same</a:t>
            </a:r>
            <a:r>
              <a:rPr sz="3200" b="1" spc="225" dirty="0">
                <a:latin typeface="Calibri"/>
                <a:cs typeface="Calibri"/>
              </a:rPr>
              <a:t> </a:t>
            </a:r>
            <a:r>
              <a:rPr sz="3200" b="1" spc="-25" dirty="0">
                <a:latin typeface="Calibri"/>
                <a:cs typeface="Calibri"/>
              </a:rPr>
              <a:t>effect</a:t>
            </a:r>
            <a:endParaRPr sz="3200" b="1" dirty="0">
              <a:latin typeface="Calibri"/>
              <a:cs typeface="Calibri"/>
            </a:endParaRPr>
          </a:p>
          <a:p>
            <a:pPr marL="469900" marR="273685" indent="-4572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3200" b="1" spc="-20" dirty="0">
                <a:latin typeface="Calibri"/>
                <a:cs typeface="Calibri"/>
              </a:rPr>
              <a:t>Keep expired </a:t>
            </a:r>
            <a:r>
              <a:rPr sz="3200" b="1" spc="-30" dirty="0">
                <a:latin typeface="Calibri"/>
                <a:cs typeface="Calibri"/>
              </a:rPr>
              <a:t>naloxone </a:t>
            </a:r>
            <a:r>
              <a:rPr sz="3200" b="1" spc="-20" dirty="0">
                <a:latin typeface="Calibri"/>
                <a:cs typeface="Calibri"/>
              </a:rPr>
              <a:t>even </a:t>
            </a:r>
            <a:r>
              <a:rPr sz="3200" b="1" spc="-15" dirty="0">
                <a:latin typeface="Calibri"/>
                <a:cs typeface="Calibri"/>
              </a:rPr>
              <a:t>after </a:t>
            </a:r>
            <a:r>
              <a:rPr sz="3200" b="1" spc="-5" dirty="0">
                <a:latin typeface="Calibri"/>
                <a:cs typeface="Calibri"/>
              </a:rPr>
              <a:t>a </a:t>
            </a:r>
            <a:r>
              <a:rPr sz="3200" b="1" spc="-20" dirty="0">
                <a:latin typeface="Calibri"/>
                <a:cs typeface="Calibri"/>
              </a:rPr>
              <a:t>refill </a:t>
            </a:r>
            <a:r>
              <a:rPr sz="3200" b="1" spc="-10" dirty="0">
                <a:latin typeface="Calibri"/>
                <a:cs typeface="Calibri"/>
              </a:rPr>
              <a:t>has  been</a:t>
            </a:r>
            <a:r>
              <a:rPr sz="3200" b="1" spc="-65" dirty="0">
                <a:latin typeface="Calibri"/>
                <a:cs typeface="Calibri"/>
              </a:rPr>
              <a:t> </a:t>
            </a:r>
            <a:r>
              <a:rPr sz="3200" b="1" spc="-15" dirty="0">
                <a:latin typeface="Calibri"/>
                <a:cs typeface="Calibri"/>
              </a:rPr>
              <a:t>obtained</a:t>
            </a:r>
            <a:endParaRPr lang="en-US" sz="3200" b="1" spc="-15" dirty="0">
              <a:latin typeface="Calibri"/>
              <a:cs typeface="Calibri"/>
            </a:endParaRPr>
          </a:p>
          <a:p>
            <a:pPr marL="469900" marR="273685" indent="-457200">
              <a:spcBef>
                <a:spcPts val="765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lang="en-US" sz="3200" b="1" spc="-20" dirty="0">
                <a:latin typeface="Calibri"/>
                <a:cs typeface="Calibri"/>
              </a:rPr>
              <a:t>Can request a refill from this agency, agencies listed on the </a:t>
            </a:r>
            <a:r>
              <a:rPr lang="en-US" sz="3200" b="1" spc="-20">
                <a:latin typeface="Calibri"/>
                <a:cs typeface="Calibri"/>
              </a:rPr>
              <a:t>Addiction Resources, </a:t>
            </a:r>
            <a:r>
              <a:rPr lang="en-US" sz="3200" b="1" spc="-20" dirty="0">
                <a:latin typeface="Calibri"/>
                <a:cs typeface="Calibri"/>
              </a:rPr>
              <a:t>and other agencies</a:t>
            </a:r>
            <a:endParaRPr sz="3200" b="1" spc="-20" dirty="0">
              <a:latin typeface="Calibri"/>
              <a:cs typeface="Calibri"/>
            </a:endParaRPr>
          </a:p>
        </p:txBody>
      </p:sp>
      <p:pic>
        <p:nvPicPr>
          <p:cNvPr id="4" name="Picture 1" descr="Description: Logo&#10;&#10;Description automatically generated">
            <a:extLst>
              <a:ext uri="{FF2B5EF4-FFF2-40B4-BE49-F238E27FC236}">
                <a16:creationId xmlns:a16="http://schemas.microsoft.com/office/drawing/2014/main" id="{A5663700-298D-8EA7-AA0C-455427E511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750" y="6734175"/>
            <a:ext cx="1009650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D7A453D2-15D8-4403-815F-291FA16340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514" y="0"/>
            <a:ext cx="10055886" cy="7772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8161EA6B-09CA-445B-AB0D-8DF76FA92D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055885" cy="77724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5" name="Group 74">
            <a:extLst>
              <a:ext uri="{FF2B5EF4-FFF2-40B4-BE49-F238E27FC236}">
                <a16:creationId xmlns:a16="http://schemas.microsoft.com/office/drawing/2014/main" id="{2B35F886-1102-4486-830A-34F41439CE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352142"/>
            <a:ext cx="9940202" cy="4639080"/>
            <a:chOff x="1" y="2075420"/>
            <a:chExt cx="12048729" cy="4093306"/>
          </a:xfrm>
        </p:grpSpPr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7DEFD1BC-7AD4-41EC-8E11-4E5E8AC541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7942191" y="2507571"/>
              <a:ext cx="3563871" cy="3563871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1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8B0E5C8B-3874-4B3C-BAD4-9EFE85FEAC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435065" y="4048931"/>
              <a:ext cx="1381607" cy="1381607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E7DA6224-9378-452F-A53A-DD0BF19724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" y="2075420"/>
              <a:ext cx="3144364" cy="3144364"/>
            </a:xfrm>
            <a:prstGeom prst="ellipse">
              <a:avLst/>
            </a:prstGeom>
            <a:gradFill>
              <a:gsLst>
                <a:gs pos="0">
                  <a:schemeClr val="tx2">
                    <a:lumMod val="75000"/>
                    <a:alpha val="20000"/>
                  </a:schemeClr>
                </a:gs>
                <a:gs pos="100000">
                  <a:schemeClr val="tx2">
                    <a:lumMod val="50000"/>
                    <a:alpha val="1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1DE869DF-C006-49F7-B9FF-0317F64E97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2600000">
              <a:off x="10150845" y="4270841"/>
              <a:ext cx="1897885" cy="1897885"/>
            </a:xfrm>
            <a:prstGeom prst="ellipse">
              <a:avLst/>
            </a:prstGeom>
            <a:gradFill>
              <a:gsLst>
                <a:gs pos="0">
                  <a:schemeClr val="tx2">
                    <a:lumMod val="75000"/>
                    <a:alpha val="10000"/>
                  </a:schemeClr>
                </a:gs>
                <a:gs pos="100000">
                  <a:schemeClr val="tx2">
                    <a:lumMod val="75000"/>
                    <a:alpha val="2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FD200C16-6204-4580-AB37-7E94176D04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2046780" y="3040492"/>
              <a:ext cx="2579322" cy="2579322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F0DE7603-6DD0-4DB6-88FC-5402B9D4AA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2224640" y="3193975"/>
              <a:ext cx="2243193" cy="2243193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10000"/>
                    </a:schemeClr>
                  </a:gs>
                  <a:gs pos="100000">
                    <a:schemeClr val="tx2">
                      <a:lumMod val="50000"/>
                      <a:alpha val="10000"/>
                    </a:schemeClr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026" name="Picture 2">
            <a:extLst>
              <a:ext uri="{FF2B5EF4-FFF2-40B4-BE49-F238E27FC236}">
                <a16:creationId xmlns:a16="http://schemas.microsoft.com/office/drawing/2014/main" id="{5CDDD937-EA76-4860-A463-E709981A33E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43"/>
          <a:stretch/>
        </p:blipFill>
        <p:spPr bwMode="auto">
          <a:xfrm>
            <a:off x="497890" y="472959"/>
            <a:ext cx="2928472" cy="35788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3" name="Group 82">
            <a:extLst>
              <a:ext uri="{FF2B5EF4-FFF2-40B4-BE49-F238E27FC236}">
                <a16:creationId xmlns:a16="http://schemas.microsoft.com/office/drawing/2014/main" id="{975C268C-D419-4123-9FAD-0E2B7F9EE7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>
            <a:off x="364539" y="778053"/>
            <a:ext cx="304800" cy="354559"/>
            <a:chOff x="215328" y="-46937"/>
            <a:chExt cx="304800" cy="2773841"/>
          </a:xfrm>
        </p:grpSpPr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3A7E309C-A3BD-432E-8CB5-F0B6425281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3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2F1F621C-4533-4835-ADE2-372F2763A0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69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8EFC8245-5168-4DAF-930D-09A7BDDA6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85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F192ED34-5046-4043-AEF8-2DF7C4806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01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" name="Picture 5" descr="Text&#10;&#10;Description automatically generated">
            <a:extLst>
              <a:ext uri="{FF2B5EF4-FFF2-40B4-BE49-F238E27FC236}">
                <a16:creationId xmlns:a16="http://schemas.microsoft.com/office/drawing/2014/main" id="{CCE3317E-D24D-4694-B616-CB71378ECC4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174" r="4520" b="1"/>
          <a:stretch/>
        </p:blipFill>
        <p:spPr>
          <a:xfrm>
            <a:off x="3531369" y="460182"/>
            <a:ext cx="2928472" cy="3584589"/>
          </a:xfrm>
          <a:prstGeom prst="rect">
            <a:avLst/>
          </a:prstGeom>
        </p:spPr>
      </p:pic>
      <p:sp>
        <p:nvSpPr>
          <p:cNvPr id="89" name="Rectangle 88">
            <a:extLst>
              <a:ext uri="{FF2B5EF4-FFF2-40B4-BE49-F238E27FC236}">
                <a16:creationId xmlns:a16="http://schemas.microsoft.com/office/drawing/2014/main" id="{B8114C98-A349-4111-A123-E8EAB86ABE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180349" y="1291270"/>
            <a:ext cx="3169322" cy="586783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alpha val="0"/>
                </a:schemeClr>
              </a:gs>
              <a:gs pos="100000">
                <a:schemeClr val="tx2">
                  <a:lumMod val="75000"/>
                  <a:alpha val="10000"/>
                </a:schemeClr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1" name="Group 90">
            <a:extLst>
              <a:ext uri="{FF2B5EF4-FFF2-40B4-BE49-F238E27FC236}">
                <a16:creationId xmlns:a16="http://schemas.microsoft.com/office/drawing/2014/main" id="{670FB431-AE18-414D-92F4-1D12D19911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89119" y="-108709"/>
            <a:ext cx="452628" cy="549007"/>
            <a:chOff x="7029447" y="3514725"/>
            <a:chExt cx="1285875" cy="549007"/>
          </a:xfrm>
        </p:grpSpPr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24467063-D74E-4D42-8790-B9F6D69584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>
              <a:extLst>
                <a:ext uri="{FF2B5EF4-FFF2-40B4-BE49-F238E27FC236}">
                  <a16:creationId xmlns:a16="http://schemas.microsoft.com/office/drawing/2014/main" id="{A1D19BAC-1681-47BC-AAF5-92FAFFF6F4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94347C2B-E846-452C-97AA-7E254FC1CE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10EA2B35-7959-4C2A-84AA-FF5D94FEDE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7" name="Picture 6">
            <a:extLst>
              <a:ext uri="{FF2B5EF4-FFF2-40B4-BE49-F238E27FC236}">
                <a16:creationId xmlns:a16="http://schemas.microsoft.com/office/drawing/2014/main" id="{F35510B3-D397-49C6-A6A0-5017DA5C1990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12" r="4060" b="3"/>
          <a:stretch/>
        </p:blipFill>
        <p:spPr bwMode="auto">
          <a:xfrm>
            <a:off x="6558167" y="460182"/>
            <a:ext cx="2928472" cy="3584589"/>
          </a:xfrm>
          <a:prstGeom prst="rect">
            <a:avLst/>
          </a:prstGeom>
          <a:noFill/>
        </p:spPr>
      </p:pic>
      <p:sp>
        <p:nvSpPr>
          <p:cNvPr id="97" name="Rectangle 96">
            <a:extLst>
              <a:ext uri="{FF2B5EF4-FFF2-40B4-BE49-F238E27FC236}">
                <a16:creationId xmlns:a16="http://schemas.microsoft.com/office/drawing/2014/main" id="{E2D3D3F2-ABBB-4453-B1C5-1BEBF7E4DD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6959556"/>
            <a:ext cx="5029196" cy="806085"/>
          </a:xfrm>
          <a:prstGeom prst="rect">
            <a:avLst/>
          </a:prstGeom>
          <a:gradFill flip="none" rotWithShape="1">
            <a:gsLst>
              <a:gs pos="10000">
                <a:schemeClr val="tx2">
                  <a:lumMod val="50000"/>
                  <a:alpha val="10000"/>
                </a:schemeClr>
              </a:gs>
              <a:gs pos="100000">
                <a:schemeClr val="tx2">
                  <a:lumMod val="60000"/>
                  <a:lumOff val="40000"/>
                  <a:alpha val="0"/>
                </a:schemeClr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9" name="Group 98">
            <a:extLst>
              <a:ext uri="{FF2B5EF4-FFF2-40B4-BE49-F238E27FC236}">
                <a16:creationId xmlns:a16="http://schemas.microsoft.com/office/drawing/2014/main" id="{8214E4A5-A0D2-42C4-8D14-D2A7E495F0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352869" y="6769235"/>
            <a:ext cx="1457325" cy="549007"/>
            <a:chOff x="7029447" y="3514725"/>
            <a:chExt cx="1285875" cy="549007"/>
          </a:xfrm>
        </p:grpSpPr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7494D7A0-6B21-41E8-A7D3-0033BBB791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1E141D7D-32B0-448E-A666-EA8703AFCF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8D87E268-6345-420F-8B97-B37ED04100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id="{35E1622E-7FA6-4760-A2BF-A8105EBF7B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9659" y="4553888"/>
            <a:ext cx="4116333" cy="2413531"/>
          </a:xfrm>
          <a:noFill/>
        </p:spPr>
        <p:txBody>
          <a:bodyPr anchor="t">
            <a:normAutofit fontScale="90000"/>
          </a:bodyPr>
          <a:lstStyle/>
          <a:p>
            <a:pPr algn="l"/>
            <a:r>
              <a:rPr lang="en-US" sz="4400" dirty="0">
                <a:solidFill>
                  <a:schemeClr val="bg1"/>
                </a:solidFill>
              </a:rPr>
              <a:t>Project Dawn Kit</a:t>
            </a:r>
            <a:br>
              <a:rPr lang="en-US" sz="4400" dirty="0">
                <a:solidFill>
                  <a:schemeClr val="bg1"/>
                </a:solidFill>
              </a:rPr>
            </a:br>
            <a:r>
              <a:rPr lang="en-US" sz="2400" dirty="0">
                <a:solidFill>
                  <a:schemeClr val="bg1"/>
                </a:solidFill>
              </a:rPr>
              <a:t>2 Narcan Nasal Sprays</a:t>
            </a:r>
            <a:br>
              <a:rPr lang="en-US" sz="2400" dirty="0">
                <a:solidFill>
                  <a:schemeClr val="bg1"/>
                </a:solidFill>
              </a:rPr>
            </a:br>
            <a:r>
              <a:rPr lang="en-US" sz="2400" dirty="0">
                <a:solidFill>
                  <a:schemeClr val="bg1"/>
                </a:solidFill>
              </a:rPr>
              <a:t>May or may not have face shields</a:t>
            </a:r>
            <a:br>
              <a:rPr lang="en-US" sz="2400" dirty="0">
                <a:solidFill>
                  <a:schemeClr val="bg1"/>
                </a:solidFill>
              </a:rPr>
            </a:br>
            <a:br>
              <a:rPr lang="en-US" sz="2400" dirty="0">
                <a:solidFill>
                  <a:schemeClr val="bg1"/>
                </a:solidFill>
              </a:rPr>
            </a:b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26016" y="4553895"/>
            <a:ext cx="4945599" cy="2413545"/>
          </a:xfrm>
          <a:noFill/>
        </p:spPr>
        <p:txBody>
          <a:bodyPr anchor="t">
            <a:normAutofit fontScale="92500" lnSpcReduction="10000"/>
          </a:bodyPr>
          <a:lstStyle/>
          <a:p>
            <a:pPr algn="l"/>
            <a:r>
              <a:rPr lang="en-US" sz="1700" dirty="0">
                <a:solidFill>
                  <a:schemeClr val="bg1"/>
                </a:solidFill>
              </a:rPr>
              <a:t> </a:t>
            </a:r>
            <a:r>
              <a:rPr lang="en-US" sz="3600" b="1" dirty="0">
                <a:solidFill>
                  <a:schemeClr val="bg1"/>
                </a:solidFill>
              </a:rPr>
              <a:t>Addiction Resource Information</a:t>
            </a:r>
          </a:p>
          <a:p>
            <a:pPr algn="l"/>
            <a:endParaRPr lang="en-US" sz="1700" dirty="0">
              <a:solidFill>
                <a:schemeClr val="bg1"/>
              </a:solidFill>
            </a:endParaRPr>
          </a:p>
          <a:p>
            <a:pPr algn="l"/>
            <a:r>
              <a:rPr lang="en-US" sz="2400" b="1" dirty="0">
                <a:solidFill>
                  <a:schemeClr val="bg1"/>
                </a:solidFill>
              </a:rPr>
              <a:t>Local Programs to Reduce Harm When Using Drugs</a:t>
            </a:r>
          </a:p>
          <a:p>
            <a:pPr algn="l"/>
            <a:r>
              <a:rPr lang="en-US" sz="2400" b="1" dirty="0">
                <a:solidFill>
                  <a:schemeClr val="bg1"/>
                </a:solidFill>
              </a:rPr>
              <a:t>Resources for Family, Friends &amp; Loved Ones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02483" y="822452"/>
            <a:ext cx="4853305" cy="62709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pc="-35" dirty="0">
                <a:latin typeface="Calibri"/>
                <a:cs typeface="Calibri"/>
              </a:rPr>
              <a:t>Naloxone </a:t>
            </a:r>
            <a:r>
              <a:rPr spc="-5" dirty="0">
                <a:latin typeface="Calibri"/>
                <a:cs typeface="Calibri"/>
              </a:rPr>
              <a:t>Quick</a:t>
            </a:r>
            <a:r>
              <a:rPr spc="50" dirty="0">
                <a:latin typeface="Calibri"/>
                <a:cs typeface="Calibri"/>
              </a:rPr>
              <a:t> </a:t>
            </a:r>
            <a:r>
              <a:rPr spc="-35" dirty="0">
                <a:latin typeface="Calibri"/>
                <a:cs typeface="Calibri"/>
              </a:rPr>
              <a:t>Facts</a:t>
            </a:r>
            <a:endParaRPr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93139" y="1593595"/>
            <a:ext cx="7988300" cy="5965735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459"/>
              </a:spcBef>
              <a:buFont typeface="Arial"/>
              <a:buChar char="•"/>
              <a:tabLst>
                <a:tab pos="441959" algn="l"/>
                <a:tab pos="442595" algn="l"/>
              </a:tabLst>
            </a:pPr>
            <a:r>
              <a:rPr lang="en-US" sz="3000" b="1" spc="-5" dirty="0">
                <a:latin typeface="Calibri"/>
                <a:cs typeface="Calibri"/>
              </a:rPr>
              <a:t>Naloxone (Narcan) is an a</a:t>
            </a:r>
            <a:r>
              <a:rPr sz="3000" b="1" spc="-5" dirty="0">
                <a:latin typeface="Calibri"/>
                <a:cs typeface="Calibri"/>
              </a:rPr>
              <a:t>ntidote </a:t>
            </a:r>
            <a:r>
              <a:rPr sz="3000" b="1" spc="-15" dirty="0">
                <a:latin typeface="Calibri"/>
                <a:cs typeface="Calibri"/>
              </a:rPr>
              <a:t>to </a:t>
            </a:r>
            <a:r>
              <a:rPr sz="3000" b="1" spc="-5" dirty="0">
                <a:latin typeface="Calibri"/>
                <a:cs typeface="Calibri"/>
              </a:rPr>
              <a:t>opioid</a:t>
            </a:r>
            <a:r>
              <a:rPr sz="3000" b="1" spc="-75" dirty="0">
                <a:latin typeface="Calibri"/>
                <a:cs typeface="Calibri"/>
              </a:rPr>
              <a:t> </a:t>
            </a:r>
            <a:r>
              <a:rPr sz="3000" b="1" spc="-20" dirty="0">
                <a:latin typeface="Calibri"/>
                <a:cs typeface="Calibri"/>
              </a:rPr>
              <a:t>overdose</a:t>
            </a:r>
            <a:endParaRPr sz="3000" b="1" dirty="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360"/>
              </a:spcBef>
              <a:buFont typeface="Arial"/>
              <a:buChar char="•"/>
              <a:tabLst>
                <a:tab pos="441959" algn="l"/>
                <a:tab pos="442595" algn="l"/>
              </a:tabLst>
            </a:pPr>
            <a:r>
              <a:rPr sz="3000" b="1" spc="-5" dirty="0">
                <a:latin typeface="Calibri"/>
                <a:cs typeface="Calibri"/>
              </a:rPr>
              <a:t>Only </a:t>
            </a:r>
            <a:r>
              <a:rPr sz="3000" b="1" spc="-20" dirty="0">
                <a:latin typeface="Calibri"/>
                <a:cs typeface="Calibri"/>
              </a:rPr>
              <a:t>reverses overdose </a:t>
            </a:r>
            <a:r>
              <a:rPr sz="3000" b="1" spc="-5" dirty="0">
                <a:latin typeface="Calibri"/>
                <a:cs typeface="Calibri"/>
              </a:rPr>
              <a:t>due </a:t>
            </a:r>
            <a:r>
              <a:rPr sz="3000" b="1" spc="-15" dirty="0">
                <a:latin typeface="Calibri"/>
                <a:cs typeface="Calibri"/>
              </a:rPr>
              <a:t>to</a:t>
            </a:r>
            <a:r>
              <a:rPr sz="3000" b="1" spc="-20" dirty="0">
                <a:latin typeface="Calibri"/>
                <a:cs typeface="Calibri"/>
              </a:rPr>
              <a:t> </a:t>
            </a:r>
            <a:r>
              <a:rPr sz="3000" b="1" spc="-5" dirty="0">
                <a:latin typeface="Calibri"/>
                <a:cs typeface="Calibri"/>
              </a:rPr>
              <a:t>opioids</a:t>
            </a:r>
            <a:endParaRPr sz="3000" b="1" dirty="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325"/>
              </a:spcBef>
              <a:buFont typeface="Arial"/>
              <a:buChar char="–"/>
              <a:tabLst>
                <a:tab pos="756920" algn="l"/>
              </a:tabLst>
            </a:pPr>
            <a:r>
              <a:rPr sz="2600" b="1" spc="-10" dirty="0">
                <a:latin typeface="Calibri"/>
                <a:cs typeface="Calibri"/>
              </a:rPr>
              <a:t>Has no </a:t>
            </a:r>
            <a:r>
              <a:rPr sz="2600" b="1" spc="-25" dirty="0">
                <a:latin typeface="Calibri"/>
                <a:cs typeface="Calibri"/>
              </a:rPr>
              <a:t>effect </a:t>
            </a:r>
            <a:r>
              <a:rPr sz="2600" b="1" spc="-10" dirty="0">
                <a:latin typeface="Calibri"/>
                <a:cs typeface="Calibri"/>
              </a:rPr>
              <a:t>on </a:t>
            </a:r>
            <a:r>
              <a:rPr sz="2600" b="1" spc="-20" dirty="0">
                <a:latin typeface="Calibri"/>
                <a:cs typeface="Calibri"/>
              </a:rPr>
              <a:t>any </a:t>
            </a:r>
            <a:r>
              <a:rPr sz="2600" b="1" spc="-10" dirty="0">
                <a:latin typeface="Calibri"/>
                <a:cs typeface="Calibri"/>
              </a:rPr>
              <a:t>drug other </a:t>
            </a:r>
            <a:r>
              <a:rPr sz="2600" b="1" spc="-5" dirty="0">
                <a:latin typeface="Calibri"/>
                <a:cs typeface="Calibri"/>
              </a:rPr>
              <a:t>than </a:t>
            </a:r>
            <a:r>
              <a:rPr sz="2600" b="1" spc="-10" dirty="0">
                <a:latin typeface="Calibri"/>
                <a:cs typeface="Calibri"/>
              </a:rPr>
              <a:t>an</a:t>
            </a:r>
            <a:r>
              <a:rPr sz="2600" b="1" spc="130" dirty="0">
                <a:latin typeface="Calibri"/>
                <a:cs typeface="Calibri"/>
              </a:rPr>
              <a:t> </a:t>
            </a:r>
            <a:r>
              <a:rPr sz="2600" b="1" spc="-10" dirty="0">
                <a:latin typeface="Calibri"/>
                <a:cs typeface="Calibri"/>
              </a:rPr>
              <a:t>opioid</a:t>
            </a:r>
            <a:endParaRPr sz="2600" b="1" dirty="0">
              <a:latin typeface="Calibri"/>
              <a:cs typeface="Calibri"/>
            </a:endParaRPr>
          </a:p>
          <a:p>
            <a:pPr marL="356870" marR="117475" indent="-344170">
              <a:lnSpc>
                <a:spcPts val="3240"/>
              </a:lnSpc>
              <a:spcBef>
                <a:spcPts val="750"/>
              </a:spcBef>
              <a:buFont typeface="Arial"/>
              <a:buChar char="•"/>
              <a:tabLst>
                <a:tab pos="441959" algn="l"/>
                <a:tab pos="442595" algn="l"/>
              </a:tabLst>
            </a:pPr>
            <a:r>
              <a:rPr sz="3000" b="1" dirty="0">
                <a:latin typeface="Calibri"/>
                <a:cs typeface="Calibri"/>
              </a:rPr>
              <a:t>If </a:t>
            </a:r>
            <a:r>
              <a:rPr sz="3000" b="1" spc="-10" dirty="0">
                <a:latin typeface="Calibri"/>
                <a:cs typeface="Calibri"/>
              </a:rPr>
              <a:t>given </a:t>
            </a:r>
            <a:r>
              <a:rPr sz="3000" b="1" spc="-15" dirty="0">
                <a:latin typeface="Calibri"/>
                <a:cs typeface="Calibri"/>
              </a:rPr>
              <a:t>to </a:t>
            </a:r>
            <a:r>
              <a:rPr sz="3000" b="1" spc="-5" dirty="0">
                <a:latin typeface="Calibri"/>
                <a:cs typeface="Calibri"/>
              </a:rPr>
              <a:t>someone not </a:t>
            </a:r>
            <a:r>
              <a:rPr sz="3000" b="1" spc="-10" dirty="0">
                <a:latin typeface="Calibri"/>
                <a:cs typeface="Calibri"/>
              </a:rPr>
              <a:t>experiencing </a:t>
            </a:r>
            <a:r>
              <a:rPr sz="3000" b="1" spc="-5" dirty="0">
                <a:latin typeface="Calibri"/>
                <a:cs typeface="Calibri"/>
              </a:rPr>
              <a:t>an opioid  </a:t>
            </a:r>
            <a:r>
              <a:rPr sz="3000" b="1" spc="-15" dirty="0">
                <a:latin typeface="Calibri"/>
                <a:cs typeface="Calibri"/>
              </a:rPr>
              <a:t>overdose, </a:t>
            </a:r>
            <a:r>
              <a:rPr sz="3000" b="1" spc="-5" dirty="0">
                <a:latin typeface="Calibri"/>
                <a:cs typeface="Calibri"/>
              </a:rPr>
              <a:t>no harmful </a:t>
            </a:r>
            <a:r>
              <a:rPr sz="3000" b="1" spc="-20" dirty="0">
                <a:latin typeface="Calibri"/>
                <a:cs typeface="Calibri"/>
              </a:rPr>
              <a:t>effects </a:t>
            </a:r>
            <a:r>
              <a:rPr sz="3000" b="1" dirty="0">
                <a:latin typeface="Calibri"/>
                <a:cs typeface="Calibri"/>
              </a:rPr>
              <a:t>will </a:t>
            </a:r>
            <a:r>
              <a:rPr sz="3000" b="1" spc="-5" dirty="0">
                <a:latin typeface="Calibri"/>
                <a:cs typeface="Calibri"/>
              </a:rPr>
              <a:t>be</a:t>
            </a:r>
            <a:r>
              <a:rPr sz="3000" b="1" spc="-90" dirty="0">
                <a:latin typeface="Calibri"/>
                <a:cs typeface="Calibri"/>
              </a:rPr>
              <a:t> </a:t>
            </a:r>
            <a:r>
              <a:rPr sz="3000" b="1" spc="-10" dirty="0">
                <a:latin typeface="Calibri"/>
                <a:cs typeface="Calibri"/>
              </a:rPr>
              <a:t>experienced</a:t>
            </a:r>
            <a:endParaRPr sz="3000" b="1" dirty="0">
              <a:latin typeface="Calibri"/>
              <a:cs typeface="Calibri"/>
            </a:endParaRPr>
          </a:p>
          <a:p>
            <a:pPr marL="356870" marR="5080" indent="-344170">
              <a:lnSpc>
                <a:spcPts val="3240"/>
              </a:lnSpc>
              <a:spcBef>
                <a:spcPts val="720"/>
              </a:spcBef>
              <a:buFont typeface="Arial"/>
              <a:buChar char="•"/>
              <a:tabLst>
                <a:tab pos="441959" algn="l"/>
                <a:tab pos="442595" algn="l"/>
              </a:tabLst>
            </a:pPr>
            <a:r>
              <a:rPr sz="3000" b="1" spc="-5" dirty="0">
                <a:latin typeface="Calibri"/>
                <a:cs typeface="Calibri"/>
              </a:rPr>
              <a:t>Individuals </a:t>
            </a:r>
            <a:r>
              <a:rPr lang="en-US" sz="3000" b="1" spc="-5" dirty="0">
                <a:latin typeface="Calibri"/>
                <a:cs typeface="Calibri"/>
              </a:rPr>
              <a:t>who are </a:t>
            </a:r>
            <a:r>
              <a:rPr sz="3000" b="1" spc="-5" dirty="0">
                <a:latin typeface="Calibri"/>
                <a:cs typeface="Calibri"/>
              </a:rPr>
              <a:t>dependent on opioids </a:t>
            </a:r>
            <a:r>
              <a:rPr lang="en-US" sz="3000" b="1" dirty="0">
                <a:latin typeface="Calibri"/>
                <a:cs typeface="Calibri"/>
              </a:rPr>
              <a:t>may </a:t>
            </a:r>
            <a:r>
              <a:rPr sz="3000" b="1" spc="-10" dirty="0">
                <a:latin typeface="Calibri"/>
                <a:cs typeface="Calibri"/>
              </a:rPr>
              <a:t>experience </a:t>
            </a:r>
            <a:r>
              <a:rPr sz="3000" b="1" spc="-15" dirty="0">
                <a:latin typeface="Calibri"/>
                <a:cs typeface="Calibri"/>
              </a:rPr>
              <a:t>withdrawal symptoms after </a:t>
            </a:r>
            <a:r>
              <a:rPr sz="3000" b="1" spc="-5" dirty="0">
                <a:latin typeface="Calibri"/>
                <a:cs typeface="Calibri"/>
              </a:rPr>
              <a:t>receiving</a:t>
            </a:r>
            <a:r>
              <a:rPr sz="3000" b="1" spc="-15" dirty="0">
                <a:latin typeface="Calibri"/>
                <a:cs typeface="Calibri"/>
              </a:rPr>
              <a:t> </a:t>
            </a:r>
            <a:r>
              <a:rPr lang="en-US" sz="3000" b="1" spc="-20" dirty="0">
                <a:latin typeface="Calibri"/>
                <a:cs typeface="Calibri"/>
              </a:rPr>
              <a:t>n</a:t>
            </a:r>
            <a:r>
              <a:rPr sz="3000" b="1" spc="-20" dirty="0">
                <a:latin typeface="Calibri"/>
                <a:cs typeface="Calibri"/>
              </a:rPr>
              <a:t>aloxone</a:t>
            </a:r>
            <a:endParaRPr sz="3000" b="1" dirty="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280"/>
              </a:spcBef>
              <a:buFont typeface="Arial"/>
              <a:buChar char="–"/>
              <a:tabLst>
                <a:tab pos="756920" algn="l"/>
              </a:tabLst>
            </a:pPr>
            <a:r>
              <a:rPr sz="2600" b="1" spc="-15" dirty="0">
                <a:latin typeface="Calibri"/>
                <a:cs typeface="Calibri"/>
              </a:rPr>
              <a:t>Withdrawal </a:t>
            </a:r>
            <a:r>
              <a:rPr sz="2600" b="1" spc="-10" dirty="0">
                <a:latin typeface="Calibri"/>
                <a:cs typeface="Calibri"/>
              </a:rPr>
              <a:t>due </a:t>
            </a:r>
            <a:r>
              <a:rPr sz="2600" b="1" spc="-20" dirty="0">
                <a:latin typeface="Calibri"/>
                <a:cs typeface="Calibri"/>
              </a:rPr>
              <a:t>to </a:t>
            </a:r>
            <a:r>
              <a:rPr sz="2600" b="1" spc="-10" dirty="0">
                <a:latin typeface="Calibri"/>
                <a:cs typeface="Calibri"/>
              </a:rPr>
              <a:t>opioids </a:t>
            </a:r>
            <a:r>
              <a:rPr sz="2600" b="1" spc="-5" dirty="0">
                <a:latin typeface="Calibri"/>
                <a:cs typeface="Calibri"/>
              </a:rPr>
              <a:t>is </a:t>
            </a:r>
            <a:r>
              <a:rPr sz="2600" b="1" spc="-10" dirty="0">
                <a:latin typeface="Calibri"/>
                <a:cs typeface="Calibri"/>
              </a:rPr>
              <a:t>not</a:t>
            </a:r>
            <a:r>
              <a:rPr sz="2600" b="1" spc="185" dirty="0">
                <a:latin typeface="Calibri"/>
                <a:cs typeface="Calibri"/>
              </a:rPr>
              <a:t> </a:t>
            </a:r>
            <a:r>
              <a:rPr sz="2600" b="1" spc="-15" dirty="0">
                <a:latin typeface="Calibri"/>
                <a:cs typeface="Calibri"/>
              </a:rPr>
              <a:t>life-threatening</a:t>
            </a:r>
            <a:endParaRPr sz="2600" b="1" dirty="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345"/>
              </a:spcBef>
              <a:buFont typeface="Arial"/>
              <a:buChar char="•"/>
              <a:tabLst>
                <a:tab pos="441959" algn="l"/>
                <a:tab pos="442595" algn="l"/>
              </a:tabLst>
            </a:pPr>
            <a:r>
              <a:rPr sz="3000" b="1" dirty="0">
                <a:latin typeface="Calibri"/>
                <a:cs typeface="Calibri"/>
              </a:rPr>
              <a:t>No </a:t>
            </a:r>
            <a:r>
              <a:rPr sz="3000" b="1" spc="-5" dirty="0">
                <a:latin typeface="Calibri"/>
                <a:cs typeface="Calibri"/>
              </a:rPr>
              <a:t>potential </a:t>
            </a:r>
            <a:r>
              <a:rPr sz="3000" b="1" spc="-30" dirty="0">
                <a:latin typeface="Calibri"/>
                <a:cs typeface="Calibri"/>
              </a:rPr>
              <a:t>for</a:t>
            </a:r>
            <a:r>
              <a:rPr sz="3000" b="1" spc="-125" dirty="0">
                <a:latin typeface="Calibri"/>
                <a:cs typeface="Calibri"/>
              </a:rPr>
              <a:t> </a:t>
            </a:r>
            <a:r>
              <a:rPr sz="3000" b="1" spc="-5" dirty="0">
                <a:latin typeface="Calibri"/>
                <a:cs typeface="Calibri"/>
              </a:rPr>
              <a:t>abuse</a:t>
            </a:r>
            <a:endParaRPr sz="3000" b="1" dirty="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325"/>
              </a:spcBef>
              <a:buFont typeface="Arial"/>
              <a:buChar char="–"/>
              <a:tabLst>
                <a:tab pos="756920" algn="l"/>
              </a:tabLst>
            </a:pPr>
            <a:r>
              <a:rPr sz="2600" b="1" spc="-5" dirty="0">
                <a:latin typeface="Calibri"/>
                <a:cs typeface="Calibri"/>
              </a:rPr>
              <a:t>Can’t </a:t>
            </a:r>
            <a:r>
              <a:rPr sz="2600" b="1" spc="-20" dirty="0">
                <a:latin typeface="Calibri"/>
                <a:cs typeface="Calibri"/>
              </a:rPr>
              <a:t>get </a:t>
            </a:r>
            <a:r>
              <a:rPr sz="2600" b="1" spc="-10" dirty="0">
                <a:latin typeface="Calibri"/>
                <a:cs typeface="Calibri"/>
              </a:rPr>
              <a:t>high on </a:t>
            </a:r>
            <a:r>
              <a:rPr lang="en-US" sz="2600" b="1" spc="-20" dirty="0">
                <a:latin typeface="Calibri"/>
                <a:cs typeface="Calibri"/>
              </a:rPr>
              <a:t>n</a:t>
            </a:r>
            <a:r>
              <a:rPr sz="2600" b="1" spc="-20" dirty="0">
                <a:latin typeface="Calibri"/>
                <a:cs typeface="Calibri"/>
              </a:rPr>
              <a:t>aloxone, </a:t>
            </a:r>
            <a:r>
              <a:rPr sz="2600" b="1" spc="-5" dirty="0">
                <a:latin typeface="Calibri"/>
                <a:cs typeface="Calibri"/>
              </a:rPr>
              <a:t>can’t</a:t>
            </a:r>
            <a:r>
              <a:rPr sz="2600" b="1" spc="100" dirty="0">
                <a:latin typeface="Calibri"/>
                <a:cs typeface="Calibri"/>
              </a:rPr>
              <a:t> </a:t>
            </a:r>
            <a:r>
              <a:rPr sz="2600" b="1" spc="-15" dirty="0">
                <a:latin typeface="Calibri"/>
                <a:cs typeface="Calibri"/>
              </a:rPr>
              <a:t>overdose</a:t>
            </a:r>
            <a:endParaRPr sz="2600" b="1" dirty="0">
              <a:latin typeface="Calibri"/>
              <a:cs typeface="Calibri"/>
            </a:endParaRPr>
          </a:p>
        </p:txBody>
      </p:sp>
      <p:pic>
        <p:nvPicPr>
          <p:cNvPr id="4" name="Picture 1" descr="Description: Logo&#10;&#10;Description automatically generated">
            <a:extLst>
              <a:ext uri="{FF2B5EF4-FFF2-40B4-BE49-F238E27FC236}">
                <a16:creationId xmlns:a16="http://schemas.microsoft.com/office/drawing/2014/main" id="{CB17F9CD-44DD-5E7C-128C-62A23C7FB5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750" y="6734175"/>
            <a:ext cx="1009650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87627" y="785876"/>
            <a:ext cx="7880984" cy="6953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4400" spc="-35" dirty="0"/>
              <a:t>Naloxone </a:t>
            </a:r>
            <a:r>
              <a:rPr sz="4400" spc="-10" dirty="0"/>
              <a:t>Quick </a:t>
            </a:r>
            <a:r>
              <a:rPr sz="4400" spc="-30" dirty="0"/>
              <a:t>Facts</a:t>
            </a:r>
            <a:r>
              <a:rPr sz="4400" spc="125" dirty="0"/>
              <a:t> </a:t>
            </a:r>
            <a:r>
              <a:rPr sz="4400" spc="-20" dirty="0"/>
              <a:t>Continued…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993139" y="1685035"/>
            <a:ext cx="6474461" cy="503984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90"/>
              </a:spcBef>
              <a:buFont typeface="Arial"/>
              <a:buChar char="•"/>
              <a:tabLst>
                <a:tab pos="356870" algn="l"/>
                <a:tab pos="357505" algn="l"/>
              </a:tabLst>
            </a:pPr>
            <a:r>
              <a:rPr sz="3200" b="1" spc="-15" dirty="0">
                <a:latin typeface="Calibri"/>
                <a:cs typeface="Calibri"/>
              </a:rPr>
              <a:t>Lasts </a:t>
            </a:r>
            <a:r>
              <a:rPr sz="3200" b="1" spc="-5" dirty="0">
                <a:latin typeface="Calibri"/>
                <a:cs typeface="Calibri"/>
              </a:rPr>
              <a:t>only </a:t>
            </a:r>
            <a:r>
              <a:rPr sz="3200" b="1" spc="-10" dirty="0">
                <a:latin typeface="Calibri"/>
                <a:cs typeface="Calibri"/>
              </a:rPr>
              <a:t>30-90</a:t>
            </a:r>
            <a:r>
              <a:rPr sz="3200" b="1" spc="55" dirty="0">
                <a:latin typeface="Calibri"/>
                <a:cs typeface="Calibri"/>
              </a:rPr>
              <a:t> </a:t>
            </a:r>
            <a:r>
              <a:rPr sz="3200" b="1" spc="-10" dirty="0">
                <a:latin typeface="Calibri"/>
                <a:cs typeface="Calibri"/>
              </a:rPr>
              <a:t>minutes</a:t>
            </a:r>
            <a:endParaRPr sz="3200" b="1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93139" y="2180640"/>
            <a:ext cx="8061959" cy="4396075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814069" indent="-344170">
              <a:lnSpc>
                <a:spcPct val="100000"/>
              </a:lnSpc>
              <a:spcBef>
                <a:spcPts val="580"/>
              </a:spcBef>
              <a:buFont typeface="Arial"/>
              <a:buChar char="–"/>
              <a:tabLst>
                <a:tab pos="814069" algn="l"/>
                <a:tab pos="814705" algn="l"/>
              </a:tabLst>
            </a:pPr>
            <a:r>
              <a:rPr sz="2000" b="1" spc="-15" dirty="0">
                <a:latin typeface="Calibri"/>
                <a:cs typeface="Calibri"/>
              </a:rPr>
              <a:t>Heroin overdose </a:t>
            </a:r>
            <a:r>
              <a:rPr sz="2000" b="1" spc="-20" dirty="0">
                <a:latin typeface="Calibri"/>
                <a:cs typeface="Calibri"/>
              </a:rPr>
              <a:t>can </a:t>
            </a:r>
            <a:r>
              <a:rPr sz="2000" b="1" spc="-15" dirty="0">
                <a:latin typeface="Calibri"/>
                <a:cs typeface="Calibri"/>
              </a:rPr>
              <a:t>last </a:t>
            </a:r>
            <a:r>
              <a:rPr sz="2000" b="1" spc="-10" dirty="0">
                <a:latin typeface="Calibri"/>
                <a:cs typeface="Calibri"/>
              </a:rPr>
              <a:t>up </a:t>
            </a:r>
            <a:r>
              <a:rPr sz="2000" b="1" spc="-15" dirty="0">
                <a:latin typeface="Calibri"/>
                <a:cs typeface="Calibri"/>
              </a:rPr>
              <a:t>to </a:t>
            </a:r>
            <a:r>
              <a:rPr sz="2000" b="1" spc="-5" dirty="0">
                <a:latin typeface="Calibri"/>
                <a:cs typeface="Calibri"/>
              </a:rPr>
              <a:t>2</a:t>
            </a:r>
            <a:r>
              <a:rPr sz="2000" b="1" spc="175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hours</a:t>
            </a:r>
            <a:endParaRPr sz="2000" b="1" dirty="0">
              <a:latin typeface="Calibri"/>
              <a:cs typeface="Calibri"/>
            </a:endParaRPr>
          </a:p>
          <a:p>
            <a:pPr marL="814069" marR="5080" indent="-344170">
              <a:lnSpc>
                <a:spcPct val="100000"/>
              </a:lnSpc>
              <a:spcBef>
                <a:spcPts val="475"/>
              </a:spcBef>
              <a:buFont typeface="Arial"/>
              <a:buChar char="–"/>
              <a:tabLst>
                <a:tab pos="814069" algn="l"/>
                <a:tab pos="814705" algn="l"/>
              </a:tabLst>
            </a:pPr>
            <a:r>
              <a:rPr sz="2000" b="1" spc="-10" dirty="0">
                <a:latin typeface="Calibri"/>
                <a:cs typeface="Calibri"/>
              </a:rPr>
              <a:t>Some opioids </a:t>
            </a:r>
            <a:r>
              <a:rPr sz="2000" b="1" spc="-15" dirty="0">
                <a:latin typeface="Calibri"/>
                <a:cs typeface="Calibri"/>
              </a:rPr>
              <a:t>last </a:t>
            </a:r>
            <a:r>
              <a:rPr sz="2000" b="1" spc="-10" dirty="0">
                <a:latin typeface="Calibri"/>
                <a:cs typeface="Calibri"/>
              </a:rPr>
              <a:t>longer </a:t>
            </a:r>
            <a:r>
              <a:rPr sz="2000" b="1" spc="-5" dirty="0">
                <a:latin typeface="Calibri"/>
                <a:cs typeface="Calibri"/>
              </a:rPr>
              <a:t>than </a:t>
            </a:r>
            <a:r>
              <a:rPr sz="2000" b="1" spc="-15" dirty="0">
                <a:latin typeface="Calibri"/>
                <a:cs typeface="Calibri"/>
              </a:rPr>
              <a:t>heroin </a:t>
            </a:r>
            <a:r>
              <a:rPr sz="2000" b="1" spc="-10" dirty="0">
                <a:latin typeface="Calibri"/>
                <a:cs typeface="Calibri"/>
              </a:rPr>
              <a:t>and </a:t>
            </a:r>
            <a:r>
              <a:rPr sz="2000" b="1" spc="-20" dirty="0">
                <a:latin typeface="Calibri"/>
                <a:cs typeface="Calibri"/>
              </a:rPr>
              <a:t>have </a:t>
            </a:r>
            <a:r>
              <a:rPr sz="2000" b="1" spc="-10" dirty="0">
                <a:latin typeface="Calibri"/>
                <a:cs typeface="Calibri"/>
              </a:rPr>
              <a:t>higher potential </a:t>
            </a:r>
            <a:r>
              <a:rPr sz="2000" b="1" spc="-25" dirty="0">
                <a:latin typeface="Calibri"/>
                <a:cs typeface="Calibri"/>
              </a:rPr>
              <a:t>for </a:t>
            </a:r>
            <a:r>
              <a:rPr sz="2000" b="1" spc="-15" dirty="0">
                <a:latin typeface="Calibri"/>
                <a:cs typeface="Calibri"/>
              </a:rPr>
              <a:t>overdose to </a:t>
            </a:r>
            <a:r>
              <a:rPr sz="2000" b="1" spc="-10" dirty="0">
                <a:latin typeface="Calibri"/>
                <a:cs typeface="Calibri"/>
              </a:rPr>
              <a:t>recur after </a:t>
            </a:r>
            <a:r>
              <a:rPr lang="en-US" sz="2000" b="1" spc="-20" dirty="0">
                <a:latin typeface="Calibri"/>
                <a:cs typeface="Calibri"/>
              </a:rPr>
              <a:t>n</a:t>
            </a:r>
            <a:r>
              <a:rPr sz="2000" b="1" spc="-20" dirty="0">
                <a:latin typeface="Calibri"/>
                <a:cs typeface="Calibri"/>
              </a:rPr>
              <a:t>aloxone </a:t>
            </a:r>
            <a:r>
              <a:rPr lang="en-US" sz="2000" b="1" spc="-10" dirty="0">
                <a:latin typeface="Calibri"/>
                <a:cs typeface="Calibri"/>
              </a:rPr>
              <a:t>wears </a:t>
            </a:r>
            <a:r>
              <a:rPr sz="2000" b="1" spc="-15" dirty="0">
                <a:latin typeface="Calibri"/>
                <a:cs typeface="Calibri"/>
              </a:rPr>
              <a:t>off</a:t>
            </a:r>
            <a:endParaRPr sz="2000" b="1" dirty="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690"/>
              </a:spcBef>
              <a:buSzPct val="75000"/>
              <a:buFont typeface="Arial"/>
              <a:buChar char="•"/>
              <a:tabLst>
                <a:tab pos="423545" algn="l"/>
                <a:tab pos="424180" algn="l"/>
              </a:tabLst>
            </a:pPr>
            <a:r>
              <a:rPr sz="3200" b="1" spc="-5" dirty="0">
                <a:latin typeface="Calibri"/>
                <a:cs typeface="Calibri"/>
              </a:rPr>
              <a:t>An </a:t>
            </a:r>
            <a:r>
              <a:rPr sz="3200" b="1" spc="-25" dirty="0">
                <a:latin typeface="Calibri"/>
                <a:cs typeface="Calibri"/>
              </a:rPr>
              <a:t>overdose </a:t>
            </a:r>
            <a:r>
              <a:rPr sz="3200" b="1" spc="-5" dirty="0">
                <a:latin typeface="Calibri"/>
                <a:cs typeface="Calibri"/>
              </a:rPr>
              <a:t>victim </a:t>
            </a:r>
            <a:r>
              <a:rPr sz="3200" b="1" spc="-10" dirty="0">
                <a:latin typeface="Calibri"/>
                <a:cs typeface="Calibri"/>
              </a:rPr>
              <a:t>should </a:t>
            </a:r>
            <a:r>
              <a:rPr sz="3200" b="1" spc="-20" dirty="0">
                <a:latin typeface="Calibri"/>
                <a:cs typeface="Calibri"/>
              </a:rPr>
              <a:t>get </a:t>
            </a:r>
            <a:r>
              <a:rPr sz="3200" b="1" spc="-10" dirty="0">
                <a:latin typeface="Calibri"/>
                <a:cs typeface="Calibri"/>
              </a:rPr>
              <a:t>medical</a:t>
            </a:r>
            <a:r>
              <a:rPr sz="3200" b="1" spc="229" dirty="0">
                <a:latin typeface="Calibri"/>
                <a:cs typeface="Calibri"/>
              </a:rPr>
              <a:t> </a:t>
            </a:r>
            <a:r>
              <a:rPr sz="3200" b="1" spc="-30" dirty="0">
                <a:latin typeface="Calibri"/>
                <a:cs typeface="Calibri"/>
              </a:rPr>
              <a:t>care</a:t>
            </a:r>
            <a:endParaRPr sz="3200" b="1" dirty="0">
              <a:latin typeface="Calibri"/>
              <a:cs typeface="Calibri"/>
            </a:endParaRPr>
          </a:p>
          <a:p>
            <a:pPr marL="756285" marR="408940" indent="-287020">
              <a:lnSpc>
                <a:spcPct val="100000"/>
              </a:lnSpc>
              <a:spcBef>
                <a:spcPts val="550"/>
              </a:spcBef>
              <a:tabLst>
                <a:tab pos="756285" algn="l"/>
              </a:tabLst>
            </a:pPr>
            <a:r>
              <a:rPr sz="2000" b="1" spc="-5" dirty="0">
                <a:latin typeface="Arial"/>
                <a:cs typeface="Arial"/>
              </a:rPr>
              <a:t>–	</a:t>
            </a:r>
            <a:r>
              <a:rPr sz="2000" b="1" spc="-5" dirty="0">
                <a:latin typeface="Calibri"/>
                <a:cs typeface="Calibri"/>
              </a:rPr>
              <a:t>If </a:t>
            </a:r>
            <a:r>
              <a:rPr sz="2000" b="1" spc="-15" dirty="0">
                <a:latin typeface="Calibri"/>
                <a:cs typeface="Calibri"/>
              </a:rPr>
              <a:t>bystanders are </a:t>
            </a:r>
            <a:r>
              <a:rPr sz="2000" b="1" spc="-5" dirty="0">
                <a:latin typeface="Calibri"/>
                <a:cs typeface="Calibri"/>
              </a:rPr>
              <a:t>unwilling </a:t>
            </a:r>
            <a:r>
              <a:rPr sz="2000" b="1" spc="-15" dirty="0">
                <a:latin typeface="Calibri"/>
                <a:cs typeface="Calibri"/>
              </a:rPr>
              <a:t>to call </a:t>
            </a:r>
            <a:r>
              <a:rPr sz="2000" b="1" spc="-5" dirty="0">
                <a:latin typeface="Calibri"/>
                <a:cs typeface="Calibri"/>
              </a:rPr>
              <a:t>911, </a:t>
            </a:r>
            <a:r>
              <a:rPr sz="2000" b="1" spc="-10" dirty="0">
                <a:latin typeface="Calibri"/>
                <a:cs typeface="Calibri"/>
              </a:rPr>
              <a:t>victim </a:t>
            </a:r>
            <a:r>
              <a:rPr sz="2000" b="1" spc="-15" dirty="0">
                <a:latin typeface="Calibri"/>
                <a:cs typeface="Calibri"/>
              </a:rPr>
              <a:t>must </a:t>
            </a:r>
            <a:r>
              <a:rPr sz="2000" b="1" spc="-10" dirty="0">
                <a:latin typeface="Calibri"/>
                <a:cs typeface="Calibri"/>
              </a:rPr>
              <a:t>be</a:t>
            </a:r>
            <a:r>
              <a:rPr sz="2000" b="1" spc="275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monitored</a:t>
            </a:r>
            <a:r>
              <a:rPr sz="2000" b="1" spc="0" dirty="0">
                <a:latin typeface="Calibri"/>
                <a:cs typeface="Calibri"/>
              </a:rPr>
              <a:t> </a:t>
            </a:r>
            <a:r>
              <a:rPr sz="2000" b="1" spc="-15" dirty="0">
                <a:latin typeface="Calibri"/>
                <a:cs typeface="Calibri"/>
              </a:rPr>
              <a:t>to </a:t>
            </a:r>
            <a:r>
              <a:rPr sz="2000" b="1" spc="-5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ensure </a:t>
            </a:r>
            <a:r>
              <a:rPr sz="2000" b="1" spc="-5" dirty="0">
                <a:latin typeface="Calibri"/>
                <a:cs typeface="Calibri"/>
              </a:rPr>
              <a:t>the </a:t>
            </a:r>
            <a:r>
              <a:rPr sz="2000" b="1" spc="-15" dirty="0">
                <a:latin typeface="Calibri"/>
                <a:cs typeface="Calibri"/>
              </a:rPr>
              <a:t>overdose </a:t>
            </a:r>
            <a:r>
              <a:rPr sz="2000" b="1" spc="-10" dirty="0">
                <a:latin typeface="Calibri"/>
                <a:cs typeface="Calibri"/>
              </a:rPr>
              <a:t>does not recur after </a:t>
            </a:r>
            <a:r>
              <a:rPr lang="en-US" sz="2000" b="1" spc="-15" dirty="0">
                <a:latin typeface="Calibri"/>
                <a:cs typeface="Calibri"/>
              </a:rPr>
              <a:t>N</a:t>
            </a:r>
            <a:r>
              <a:rPr sz="2000" b="1" spc="-15" dirty="0">
                <a:latin typeface="Calibri"/>
                <a:cs typeface="Calibri"/>
              </a:rPr>
              <a:t>arcan </a:t>
            </a:r>
            <a:r>
              <a:rPr sz="2000" b="1" spc="-10" dirty="0">
                <a:latin typeface="Calibri"/>
                <a:cs typeface="Calibri"/>
              </a:rPr>
              <a:t>has </a:t>
            </a:r>
            <a:r>
              <a:rPr sz="2000" b="1" spc="-20" dirty="0">
                <a:latin typeface="Calibri"/>
                <a:cs typeface="Calibri"/>
              </a:rPr>
              <a:t>worn</a:t>
            </a:r>
            <a:r>
              <a:rPr sz="2000" b="1" spc="275" dirty="0">
                <a:latin typeface="Calibri"/>
                <a:cs typeface="Calibri"/>
              </a:rPr>
              <a:t> </a:t>
            </a:r>
            <a:r>
              <a:rPr sz="2000" b="1" spc="-15" dirty="0">
                <a:latin typeface="Calibri"/>
                <a:cs typeface="Calibri"/>
              </a:rPr>
              <a:t>off</a:t>
            </a:r>
            <a:endParaRPr sz="2000" b="1" dirty="0">
              <a:latin typeface="Calibri"/>
              <a:cs typeface="Calibri"/>
            </a:endParaRPr>
          </a:p>
          <a:p>
            <a:pPr marL="356870" marR="871219" indent="-344170">
              <a:lnSpc>
                <a:spcPct val="100000"/>
              </a:lnSpc>
              <a:spcBef>
                <a:spcPts val="695"/>
              </a:spcBef>
              <a:buSzPct val="75000"/>
              <a:buFont typeface="Arial"/>
              <a:buChar char="•"/>
              <a:tabLst>
                <a:tab pos="423545" algn="l"/>
                <a:tab pos="424180" algn="l"/>
              </a:tabLst>
            </a:pPr>
            <a:r>
              <a:rPr sz="3200" b="1" spc="-50" dirty="0">
                <a:latin typeface="Calibri"/>
                <a:cs typeface="Calibri"/>
              </a:rPr>
              <a:t>Taking </a:t>
            </a:r>
            <a:r>
              <a:rPr sz="3200" b="1" spc="-25" dirty="0">
                <a:latin typeface="Calibri"/>
                <a:cs typeface="Calibri"/>
              </a:rPr>
              <a:t>more </a:t>
            </a:r>
            <a:r>
              <a:rPr sz="3200" b="1" spc="-10" dirty="0">
                <a:latin typeface="Calibri"/>
                <a:cs typeface="Calibri"/>
              </a:rPr>
              <a:t>drugs right after being given  </a:t>
            </a:r>
            <a:r>
              <a:rPr lang="en-US" sz="3200" b="1" spc="-20" dirty="0">
                <a:latin typeface="Calibri"/>
                <a:cs typeface="Calibri"/>
              </a:rPr>
              <a:t>N</a:t>
            </a:r>
            <a:r>
              <a:rPr sz="3200" b="1" spc="-20" dirty="0">
                <a:latin typeface="Calibri"/>
                <a:cs typeface="Calibri"/>
              </a:rPr>
              <a:t>arcan </a:t>
            </a:r>
            <a:r>
              <a:rPr sz="3200" b="1" spc="-5" dirty="0">
                <a:latin typeface="Calibri"/>
                <a:cs typeface="Calibri"/>
              </a:rPr>
              <a:t>will </a:t>
            </a:r>
            <a:r>
              <a:rPr sz="3200" b="1" spc="-10" dirty="0">
                <a:latin typeface="Calibri"/>
                <a:cs typeface="Calibri"/>
              </a:rPr>
              <a:t>not alleviate </a:t>
            </a:r>
            <a:r>
              <a:rPr sz="3200" b="1" spc="-20" dirty="0">
                <a:latin typeface="Calibri"/>
                <a:cs typeface="Calibri"/>
              </a:rPr>
              <a:t>withdrawal  symptoms, </a:t>
            </a:r>
            <a:r>
              <a:rPr sz="3200" b="1" spc="-10" dirty="0">
                <a:latin typeface="Calibri"/>
                <a:cs typeface="Calibri"/>
              </a:rPr>
              <a:t>but </a:t>
            </a:r>
            <a:r>
              <a:rPr sz="3200" b="1" dirty="0">
                <a:latin typeface="Calibri"/>
                <a:cs typeface="Calibri"/>
              </a:rPr>
              <a:t>will </a:t>
            </a:r>
            <a:r>
              <a:rPr sz="3200" b="1" spc="-35" dirty="0">
                <a:latin typeface="Calibri"/>
                <a:cs typeface="Calibri"/>
              </a:rPr>
              <a:t>make </a:t>
            </a:r>
            <a:r>
              <a:rPr sz="3200" b="1" spc="-20" dirty="0">
                <a:latin typeface="Calibri"/>
                <a:cs typeface="Calibri"/>
              </a:rPr>
              <a:t>recurrence </a:t>
            </a:r>
            <a:r>
              <a:rPr sz="3200" b="1" spc="-10" dirty="0">
                <a:latin typeface="Calibri"/>
                <a:cs typeface="Calibri"/>
              </a:rPr>
              <a:t>of  </a:t>
            </a:r>
            <a:r>
              <a:rPr sz="3200" b="1" spc="-25" dirty="0">
                <a:latin typeface="Calibri"/>
                <a:cs typeface="Calibri"/>
              </a:rPr>
              <a:t>overdose more</a:t>
            </a:r>
            <a:r>
              <a:rPr sz="3200" b="1" spc="80" dirty="0">
                <a:latin typeface="Calibri"/>
                <a:cs typeface="Calibri"/>
              </a:rPr>
              <a:t> </a:t>
            </a:r>
            <a:r>
              <a:rPr sz="3200" b="1" spc="-20" dirty="0">
                <a:latin typeface="Calibri"/>
                <a:cs typeface="Calibri"/>
              </a:rPr>
              <a:t>likely</a:t>
            </a:r>
            <a:endParaRPr sz="3200" b="1" dirty="0">
              <a:latin typeface="Calibri"/>
              <a:cs typeface="Calibri"/>
            </a:endParaRPr>
          </a:p>
        </p:txBody>
      </p:sp>
      <p:pic>
        <p:nvPicPr>
          <p:cNvPr id="5" name="Picture 1" descr="Description: Logo&#10;&#10;Description automatically generated">
            <a:extLst>
              <a:ext uri="{FF2B5EF4-FFF2-40B4-BE49-F238E27FC236}">
                <a16:creationId xmlns:a16="http://schemas.microsoft.com/office/drawing/2014/main" id="{5092352B-AB0D-239F-50B6-98AB75E694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750" y="6734175"/>
            <a:ext cx="1009650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78939" y="648715"/>
            <a:ext cx="6698615" cy="1245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258695" marR="5080" indent="-2246630">
              <a:lnSpc>
                <a:spcPct val="100000"/>
              </a:lnSpc>
              <a:spcBef>
                <a:spcPts val="105"/>
              </a:spcBef>
              <a:tabLst>
                <a:tab pos="2956560" algn="l"/>
              </a:tabLst>
            </a:pPr>
            <a:r>
              <a:rPr spc="0" dirty="0"/>
              <a:t>How</a:t>
            </a:r>
            <a:r>
              <a:rPr spc="-35" dirty="0"/>
              <a:t> </a:t>
            </a:r>
            <a:r>
              <a:rPr spc="-5" dirty="0"/>
              <a:t>can</a:t>
            </a:r>
            <a:r>
              <a:rPr spc="-20" dirty="0"/>
              <a:t> </a:t>
            </a:r>
            <a:r>
              <a:rPr spc="-15" dirty="0"/>
              <a:t>you	</a:t>
            </a:r>
            <a:r>
              <a:rPr dirty="0"/>
              <a:t>identify</a:t>
            </a:r>
            <a:r>
              <a:rPr spc="-70" dirty="0"/>
              <a:t> </a:t>
            </a:r>
            <a:r>
              <a:rPr dirty="0"/>
              <a:t>an</a:t>
            </a:r>
            <a:r>
              <a:rPr spc="-25" dirty="0"/>
              <a:t> </a:t>
            </a:r>
            <a:r>
              <a:rPr dirty="0"/>
              <a:t>opioid  </a:t>
            </a:r>
            <a:r>
              <a:rPr spc="-10" dirty="0"/>
              <a:t>overdose?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3139" y="2066035"/>
            <a:ext cx="7106920" cy="44332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0"/>
              </a:spcBef>
            </a:pPr>
            <a:r>
              <a:rPr sz="3200" b="1" spc="-10" dirty="0">
                <a:latin typeface="Calibri"/>
                <a:cs typeface="Calibri"/>
              </a:rPr>
              <a:t>The </a:t>
            </a:r>
            <a:r>
              <a:rPr sz="3200" b="1" spc="-15" dirty="0">
                <a:latin typeface="Calibri"/>
                <a:cs typeface="Calibri"/>
              </a:rPr>
              <a:t>person </a:t>
            </a:r>
            <a:r>
              <a:rPr sz="3200" b="1" spc="-10" dirty="0">
                <a:latin typeface="Calibri"/>
                <a:cs typeface="Calibri"/>
              </a:rPr>
              <a:t>who </a:t>
            </a:r>
            <a:r>
              <a:rPr sz="3200" b="1" spc="-5" dirty="0">
                <a:latin typeface="Calibri"/>
                <a:cs typeface="Calibri"/>
              </a:rPr>
              <a:t>is </a:t>
            </a:r>
            <a:r>
              <a:rPr sz="3200" b="1" spc="-15" dirty="0">
                <a:latin typeface="Calibri"/>
                <a:cs typeface="Calibri"/>
              </a:rPr>
              <a:t>overdosing exhibits </a:t>
            </a:r>
            <a:r>
              <a:rPr sz="3200" b="1" spc="-5" dirty="0">
                <a:latin typeface="Calibri"/>
                <a:cs typeface="Calibri"/>
              </a:rPr>
              <a:t>the  </a:t>
            </a:r>
            <a:r>
              <a:rPr sz="3200" b="1" spc="-10" dirty="0">
                <a:latin typeface="Calibri"/>
                <a:cs typeface="Calibri"/>
              </a:rPr>
              <a:t>following</a:t>
            </a:r>
            <a:r>
              <a:rPr sz="3200" b="1" spc="-90" dirty="0">
                <a:latin typeface="Calibri"/>
                <a:cs typeface="Calibri"/>
              </a:rPr>
              <a:t> </a:t>
            </a:r>
            <a:r>
              <a:rPr sz="3200" b="1" spc="-15" dirty="0">
                <a:latin typeface="Calibri"/>
                <a:cs typeface="Calibri"/>
              </a:rPr>
              <a:t>symptoms:</a:t>
            </a:r>
            <a:endParaRPr sz="3200" b="1" dirty="0">
              <a:latin typeface="Calibri"/>
              <a:cs typeface="Calibri"/>
            </a:endParaRPr>
          </a:p>
          <a:p>
            <a:pPr marL="469900" indent="-182880">
              <a:lnSpc>
                <a:spcPct val="100000"/>
              </a:lnSpc>
              <a:spcBef>
                <a:spcPts val="1150"/>
              </a:spcBef>
              <a:buClr>
                <a:srgbClr val="318EC4"/>
              </a:buClr>
              <a:buFont typeface="Arial"/>
              <a:buChar char="•"/>
              <a:tabLst>
                <a:tab pos="469900" algn="l"/>
              </a:tabLst>
            </a:pPr>
            <a:r>
              <a:rPr sz="2000" b="1" spc="-5" dirty="0">
                <a:latin typeface="Calibri"/>
                <a:cs typeface="Calibri"/>
              </a:rPr>
              <a:t>Blue </a:t>
            </a:r>
            <a:r>
              <a:rPr sz="2000" b="1" spc="-10" dirty="0">
                <a:latin typeface="Calibri"/>
                <a:cs typeface="Calibri"/>
              </a:rPr>
              <a:t>skin tinge (usually </a:t>
            </a:r>
            <a:r>
              <a:rPr sz="2000" b="1" spc="-5" dirty="0">
                <a:latin typeface="Calibri"/>
                <a:cs typeface="Calibri"/>
              </a:rPr>
              <a:t>lips </a:t>
            </a:r>
            <a:r>
              <a:rPr sz="2000" b="1" spc="-10" dirty="0">
                <a:latin typeface="Calibri"/>
                <a:cs typeface="Calibri"/>
              </a:rPr>
              <a:t>and fingertips </a:t>
            </a:r>
            <a:r>
              <a:rPr sz="2000" b="1" spc="-15" dirty="0">
                <a:latin typeface="Calibri"/>
                <a:cs typeface="Calibri"/>
              </a:rPr>
              <a:t>show</a:t>
            </a:r>
            <a:r>
              <a:rPr sz="2000" b="1" spc="290" dirty="0">
                <a:latin typeface="Calibri"/>
                <a:cs typeface="Calibri"/>
              </a:rPr>
              <a:t> </a:t>
            </a:r>
            <a:r>
              <a:rPr sz="2000" b="1" spc="-20" dirty="0">
                <a:latin typeface="Calibri"/>
                <a:cs typeface="Calibri"/>
              </a:rPr>
              <a:t>first)</a:t>
            </a:r>
            <a:endParaRPr sz="2000" b="1" dirty="0">
              <a:latin typeface="Calibri"/>
              <a:cs typeface="Calibri"/>
            </a:endParaRPr>
          </a:p>
          <a:p>
            <a:pPr marL="469900" indent="-182880">
              <a:lnSpc>
                <a:spcPct val="100000"/>
              </a:lnSpc>
              <a:spcBef>
                <a:spcPts val="480"/>
              </a:spcBef>
              <a:buClr>
                <a:srgbClr val="318EC4"/>
              </a:buClr>
              <a:buFont typeface="Arial"/>
              <a:buChar char="•"/>
              <a:tabLst>
                <a:tab pos="469900" algn="l"/>
              </a:tabLst>
            </a:pPr>
            <a:r>
              <a:rPr sz="2000" b="1" spc="-5" dirty="0">
                <a:latin typeface="Calibri"/>
                <a:cs typeface="Calibri"/>
              </a:rPr>
              <a:t>Body limp</a:t>
            </a:r>
            <a:endParaRPr sz="2000" b="1" dirty="0">
              <a:latin typeface="Calibri"/>
              <a:cs typeface="Calibri"/>
            </a:endParaRPr>
          </a:p>
          <a:p>
            <a:pPr marL="469900" indent="-182880">
              <a:lnSpc>
                <a:spcPct val="100000"/>
              </a:lnSpc>
              <a:spcBef>
                <a:spcPts val="480"/>
              </a:spcBef>
              <a:buClr>
                <a:srgbClr val="318EC4"/>
              </a:buClr>
              <a:buFont typeface="Arial"/>
              <a:buChar char="•"/>
              <a:tabLst>
                <a:tab pos="469900" algn="l"/>
              </a:tabLst>
            </a:pPr>
            <a:r>
              <a:rPr sz="2000" b="1" spc="-20" dirty="0">
                <a:latin typeface="Calibri"/>
                <a:cs typeface="Calibri"/>
              </a:rPr>
              <a:t>Face </a:t>
            </a:r>
            <a:r>
              <a:rPr sz="2000" b="1" spc="-10" dirty="0">
                <a:latin typeface="Calibri"/>
                <a:cs typeface="Calibri"/>
              </a:rPr>
              <a:t>pale</a:t>
            </a:r>
            <a:endParaRPr sz="2000" b="1" dirty="0">
              <a:latin typeface="Calibri"/>
              <a:cs typeface="Calibri"/>
            </a:endParaRPr>
          </a:p>
          <a:p>
            <a:pPr marL="469900" indent="-182880">
              <a:lnSpc>
                <a:spcPct val="100000"/>
              </a:lnSpc>
              <a:spcBef>
                <a:spcPts val="480"/>
              </a:spcBef>
              <a:buClr>
                <a:srgbClr val="318EC4"/>
              </a:buClr>
              <a:buFont typeface="Arial"/>
              <a:buChar char="•"/>
              <a:tabLst>
                <a:tab pos="469900" algn="l"/>
              </a:tabLst>
            </a:pPr>
            <a:r>
              <a:rPr sz="2000" b="1" spc="-5" dirty="0">
                <a:latin typeface="Calibri"/>
                <a:cs typeface="Calibri"/>
              </a:rPr>
              <a:t>Pulse </a:t>
            </a:r>
            <a:r>
              <a:rPr sz="2000" b="1" spc="-10" dirty="0">
                <a:latin typeface="Calibri"/>
                <a:cs typeface="Calibri"/>
              </a:rPr>
              <a:t>(heartbeat) </a:t>
            </a:r>
            <a:r>
              <a:rPr sz="2000" b="1" spc="-5" dirty="0">
                <a:latin typeface="Calibri"/>
                <a:cs typeface="Calibri"/>
              </a:rPr>
              <a:t>is </a:t>
            </a:r>
            <a:r>
              <a:rPr sz="2000" b="1" spc="-45" dirty="0">
                <a:latin typeface="Calibri"/>
                <a:cs typeface="Calibri"/>
              </a:rPr>
              <a:t>slow, </a:t>
            </a:r>
            <a:r>
              <a:rPr sz="2000" b="1" spc="-15" dirty="0">
                <a:latin typeface="Calibri"/>
                <a:cs typeface="Calibri"/>
              </a:rPr>
              <a:t>erratic, </a:t>
            </a:r>
            <a:r>
              <a:rPr sz="2000" b="1" spc="-10" dirty="0">
                <a:latin typeface="Calibri"/>
                <a:cs typeface="Calibri"/>
              </a:rPr>
              <a:t>or not there </a:t>
            </a:r>
            <a:r>
              <a:rPr sz="2000" b="1" spc="-15" dirty="0">
                <a:latin typeface="Calibri"/>
                <a:cs typeface="Calibri"/>
              </a:rPr>
              <a:t>at</a:t>
            </a:r>
            <a:r>
              <a:rPr sz="2000" b="1" spc="325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all</a:t>
            </a:r>
            <a:endParaRPr sz="2000" b="1" dirty="0">
              <a:latin typeface="Calibri"/>
              <a:cs typeface="Calibri"/>
            </a:endParaRPr>
          </a:p>
          <a:p>
            <a:pPr marL="469900" indent="-182880">
              <a:lnSpc>
                <a:spcPct val="100000"/>
              </a:lnSpc>
              <a:spcBef>
                <a:spcPts val="480"/>
              </a:spcBef>
              <a:buClr>
                <a:srgbClr val="318EC4"/>
              </a:buClr>
              <a:buFont typeface="Arial"/>
              <a:buChar char="•"/>
              <a:tabLst>
                <a:tab pos="469900" algn="l"/>
              </a:tabLst>
            </a:pPr>
            <a:r>
              <a:rPr sz="2000" b="1" spc="-15" dirty="0">
                <a:latin typeface="Calibri"/>
                <a:cs typeface="Calibri"/>
              </a:rPr>
              <a:t>Throwing</a:t>
            </a:r>
            <a:r>
              <a:rPr sz="2000" b="1" spc="-60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up</a:t>
            </a:r>
            <a:endParaRPr sz="2000" b="1" dirty="0">
              <a:latin typeface="Calibri"/>
              <a:cs typeface="Calibri"/>
            </a:endParaRPr>
          </a:p>
          <a:p>
            <a:pPr marL="469900" indent="-182880">
              <a:lnSpc>
                <a:spcPct val="100000"/>
              </a:lnSpc>
              <a:spcBef>
                <a:spcPts val="480"/>
              </a:spcBef>
              <a:buClr>
                <a:srgbClr val="318EC4"/>
              </a:buClr>
              <a:buFont typeface="Arial"/>
              <a:buChar char="•"/>
              <a:tabLst>
                <a:tab pos="469900" algn="l"/>
              </a:tabLst>
            </a:pPr>
            <a:r>
              <a:rPr sz="2000" b="1" spc="-15" dirty="0">
                <a:latin typeface="Calibri"/>
                <a:cs typeface="Calibri"/>
              </a:rPr>
              <a:t>Passing</a:t>
            </a:r>
            <a:r>
              <a:rPr sz="2000" b="1" spc="-40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out</a:t>
            </a:r>
            <a:endParaRPr sz="2000" b="1" dirty="0">
              <a:latin typeface="Calibri"/>
              <a:cs typeface="Calibri"/>
            </a:endParaRPr>
          </a:p>
          <a:p>
            <a:pPr marL="469900" indent="-182880">
              <a:lnSpc>
                <a:spcPct val="100000"/>
              </a:lnSpc>
              <a:spcBef>
                <a:spcPts val="480"/>
              </a:spcBef>
              <a:buClr>
                <a:srgbClr val="318EC4"/>
              </a:buClr>
              <a:buFont typeface="Arial"/>
              <a:buChar char="•"/>
              <a:tabLst>
                <a:tab pos="469900" algn="l"/>
              </a:tabLst>
            </a:pPr>
            <a:r>
              <a:rPr sz="2000" b="1" spc="-10" dirty="0">
                <a:latin typeface="Calibri"/>
                <a:cs typeface="Calibri"/>
              </a:rPr>
              <a:t>Choking sounds or gurgling/snoring</a:t>
            </a:r>
            <a:r>
              <a:rPr sz="2000" b="1" spc="150" dirty="0">
                <a:latin typeface="Calibri"/>
                <a:cs typeface="Calibri"/>
              </a:rPr>
              <a:t> </a:t>
            </a:r>
            <a:r>
              <a:rPr sz="2000" b="1" spc="-15" dirty="0">
                <a:latin typeface="Calibri"/>
                <a:cs typeface="Calibri"/>
              </a:rPr>
              <a:t>sounds</a:t>
            </a:r>
            <a:endParaRPr sz="2000" b="1" dirty="0">
              <a:latin typeface="Calibri"/>
              <a:cs typeface="Calibri"/>
            </a:endParaRPr>
          </a:p>
          <a:p>
            <a:pPr marL="469900" indent="-182880">
              <a:lnSpc>
                <a:spcPct val="100000"/>
              </a:lnSpc>
              <a:spcBef>
                <a:spcPts val="480"/>
              </a:spcBef>
              <a:buClr>
                <a:srgbClr val="318EC4"/>
              </a:buClr>
              <a:buFont typeface="Arial"/>
              <a:buChar char="•"/>
              <a:tabLst>
                <a:tab pos="469900" algn="l"/>
              </a:tabLst>
            </a:pPr>
            <a:r>
              <a:rPr sz="2000" b="1" spc="-15" dirty="0">
                <a:latin typeface="Calibri"/>
                <a:cs typeface="Calibri"/>
              </a:rPr>
              <a:t>Breathing </a:t>
            </a:r>
            <a:r>
              <a:rPr sz="2000" b="1" spc="-5" dirty="0">
                <a:latin typeface="Calibri"/>
                <a:cs typeface="Calibri"/>
              </a:rPr>
              <a:t>is </a:t>
            </a:r>
            <a:r>
              <a:rPr sz="2000" b="1" spc="-15" dirty="0">
                <a:latin typeface="Calibri"/>
                <a:cs typeface="Calibri"/>
              </a:rPr>
              <a:t>very </a:t>
            </a:r>
            <a:r>
              <a:rPr sz="2000" b="1" spc="-45" dirty="0">
                <a:latin typeface="Calibri"/>
                <a:cs typeface="Calibri"/>
              </a:rPr>
              <a:t>slow, </a:t>
            </a:r>
            <a:r>
              <a:rPr sz="2000" b="1" spc="-25" dirty="0">
                <a:latin typeface="Calibri"/>
                <a:cs typeface="Calibri"/>
              </a:rPr>
              <a:t>irregular, </a:t>
            </a:r>
            <a:r>
              <a:rPr sz="2000" b="1" spc="-10" dirty="0">
                <a:latin typeface="Calibri"/>
                <a:cs typeface="Calibri"/>
              </a:rPr>
              <a:t>or has</a:t>
            </a:r>
            <a:r>
              <a:rPr sz="2000" b="1" spc="300" dirty="0">
                <a:latin typeface="Calibri"/>
                <a:cs typeface="Calibri"/>
              </a:rPr>
              <a:t> </a:t>
            </a:r>
            <a:r>
              <a:rPr sz="2000" b="1" spc="-20" dirty="0">
                <a:latin typeface="Calibri"/>
                <a:cs typeface="Calibri"/>
              </a:rPr>
              <a:t>stopped</a:t>
            </a:r>
            <a:endParaRPr sz="2000" b="1" dirty="0">
              <a:latin typeface="Calibri"/>
              <a:cs typeface="Calibri"/>
            </a:endParaRPr>
          </a:p>
          <a:p>
            <a:pPr marL="469900" indent="-182880">
              <a:lnSpc>
                <a:spcPct val="100000"/>
              </a:lnSpc>
              <a:spcBef>
                <a:spcPts val="480"/>
              </a:spcBef>
              <a:buClr>
                <a:srgbClr val="318EC4"/>
              </a:buClr>
              <a:buFont typeface="Arial"/>
              <a:buChar char="•"/>
              <a:tabLst>
                <a:tab pos="469900" algn="l"/>
              </a:tabLst>
            </a:pPr>
            <a:r>
              <a:rPr sz="2000" b="1" spc="-25" dirty="0">
                <a:latin typeface="Calibri"/>
                <a:cs typeface="Calibri"/>
              </a:rPr>
              <a:t>Awake, </a:t>
            </a:r>
            <a:r>
              <a:rPr sz="2000" b="1" spc="-10" dirty="0">
                <a:latin typeface="Calibri"/>
                <a:cs typeface="Calibri"/>
              </a:rPr>
              <a:t>but not able </a:t>
            </a:r>
            <a:r>
              <a:rPr sz="2000" b="1" spc="-15" dirty="0">
                <a:latin typeface="Calibri"/>
                <a:cs typeface="Calibri"/>
              </a:rPr>
              <a:t>to</a:t>
            </a:r>
            <a:r>
              <a:rPr sz="2000" b="1" spc="100" dirty="0">
                <a:latin typeface="Calibri"/>
                <a:cs typeface="Calibri"/>
              </a:rPr>
              <a:t> </a:t>
            </a:r>
            <a:r>
              <a:rPr sz="2000" b="1" spc="-15" dirty="0">
                <a:latin typeface="Calibri"/>
                <a:cs typeface="Calibri"/>
              </a:rPr>
              <a:t>respond</a:t>
            </a:r>
            <a:endParaRPr sz="2000" b="1" dirty="0">
              <a:latin typeface="Calibri"/>
              <a:cs typeface="Calibri"/>
            </a:endParaRPr>
          </a:p>
        </p:txBody>
      </p:sp>
      <p:pic>
        <p:nvPicPr>
          <p:cNvPr id="4" name="Picture 1" descr="Description: Logo&#10;&#10;Description automatically generated">
            <a:extLst>
              <a:ext uri="{FF2B5EF4-FFF2-40B4-BE49-F238E27FC236}">
                <a16:creationId xmlns:a16="http://schemas.microsoft.com/office/drawing/2014/main" id="{E01D011B-57D8-B95F-74E4-CDAACC0370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750" y="6734175"/>
            <a:ext cx="1009650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44315" y="648715"/>
            <a:ext cx="2966085" cy="1245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69850">
              <a:lnSpc>
                <a:spcPct val="100000"/>
              </a:lnSpc>
              <a:spcBef>
                <a:spcPts val="105"/>
              </a:spcBef>
            </a:pPr>
            <a:r>
              <a:rPr dirty="0"/>
              <a:t>OD </a:t>
            </a:r>
            <a:r>
              <a:rPr spc="-10" dirty="0"/>
              <a:t>Response  </a:t>
            </a:r>
            <a:r>
              <a:rPr spc="-15" dirty="0"/>
              <a:t>Step </a:t>
            </a:r>
            <a:r>
              <a:rPr dirty="0"/>
              <a:t>1:</a:t>
            </a:r>
            <a:r>
              <a:rPr spc="-90" dirty="0"/>
              <a:t> </a:t>
            </a:r>
            <a:r>
              <a:rPr dirty="0"/>
              <a:t>Assess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2001" y="2014220"/>
            <a:ext cx="6400799" cy="3865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870" marR="5080" indent="-344170">
              <a:lnSpc>
                <a:spcPct val="150000"/>
              </a:lnSpc>
              <a:spcBef>
                <a:spcPts val="100"/>
              </a:spcBef>
              <a:buFont typeface="Arial"/>
              <a:buChar char="•"/>
              <a:tabLst>
                <a:tab pos="356870" algn="l"/>
                <a:tab pos="357505" algn="l"/>
              </a:tabLst>
            </a:pPr>
            <a:r>
              <a:rPr sz="2400" b="1" spc="-10" dirty="0">
                <a:latin typeface="Calibri"/>
                <a:cs typeface="Calibri"/>
              </a:rPr>
              <a:t>Step </a:t>
            </a:r>
            <a:r>
              <a:rPr sz="2400" b="1" dirty="0">
                <a:latin typeface="Calibri"/>
                <a:cs typeface="Calibri"/>
              </a:rPr>
              <a:t>1: Assess the </a:t>
            </a:r>
            <a:r>
              <a:rPr sz="2400" b="1" spc="-5" dirty="0">
                <a:latin typeface="Calibri"/>
                <a:cs typeface="Calibri"/>
              </a:rPr>
              <a:t>signs </a:t>
            </a:r>
            <a:r>
              <a:rPr sz="2400" b="1" spc="-10" dirty="0">
                <a:latin typeface="Calibri"/>
                <a:cs typeface="Calibri"/>
              </a:rPr>
              <a:t>to </a:t>
            </a:r>
            <a:r>
              <a:rPr sz="2400" b="1" spc="-5" dirty="0">
                <a:latin typeface="Calibri"/>
                <a:cs typeface="Calibri"/>
              </a:rPr>
              <a:t>confirm person </a:t>
            </a:r>
            <a:r>
              <a:rPr sz="2400" b="1" dirty="0">
                <a:latin typeface="Calibri"/>
                <a:cs typeface="Calibri"/>
              </a:rPr>
              <a:t>is </a:t>
            </a:r>
            <a:r>
              <a:rPr sz="2400" b="1" spc="-10" dirty="0">
                <a:latin typeface="Calibri"/>
                <a:cs typeface="Calibri"/>
              </a:rPr>
              <a:t>experiencing </a:t>
            </a:r>
            <a:r>
              <a:rPr sz="2400" b="1" dirty="0">
                <a:latin typeface="Calibri"/>
                <a:cs typeface="Calibri"/>
              </a:rPr>
              <a:t>an</a:t>
            </a:r>
            <a:r>
              <a:rPr lang="en-US" sz="2400" b="1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overdose</a:t>
            </a:r>
            <a:endParaRPr sz="2400" dirty="0">
              <a:latin typeface="Calibri"/>
              <a:cs typeface="Calibri"/>
            </a:endParaRPr>
          </a:p>
          <a:p>
            <a:pPr marL="814069" lvl="1" indent="-344170">
              <a:lnSpc>
                <a:spcPct val="100000"/>
              </a:lnSpc>
              <a:spcBef>
                <a:spcPts val="1440"/>
              </a:spcBef>
              <a:buFont typeface="Arial"/>
              <a:buChar char="•"/>
              <a:tabLst>
                <a:tab pos="814069" algn="l"/>
                <a:tab pos="814705" algn="l"/>
              </a:tabLst>
            </a:pPr>
            <a:r>
              <a:rPr sz="2400" b="1" spc="-5" dirty="0">
                <a:latin typeface="Calibri"/>
                <a:cs typeface="Calibri"/>
              </a:rPr>
              <a:t>Unresponsive</a:t>
            </a:r>
            <a:endParaRPr sz="2400" b="1" dirty="0">
              <a:latin typeface="Calibri"/>
              <a:cs typeface="Calibri"/>
            </a:endParaRPr>
          </a:p>
          <a:p>
            <a:pPr marL="814069" lvl="1" indent="-344170">
              <a:lnSpc>
                <a:spcPct val="100000"/>
              </a:lnSpc>
              <a:spcBef>
                <a:spcPts val="1440"/>
              </a:spcBef>
              <a:buFont typeface="Arial"/>
              <a:buChar char="•"/>
              <a:tabLst>
                <a:tab pos="814069" algn="l"/>
                <a:tab pos="814705" algn="l"/>
              </a:tabLst>
            </a:pPr>
            <a:r>
              <a:rPr sz="2400" b="1" dirty="0">
                <a:latin typeface="Calibri"/>
                <a:cs typeface="Calibri"/>
              </a:rPr>
              <a:t>No </a:t>
            </a:r>
            <a:r>
              <a:rPr sz="2400" b="1" spc="-5" dirty="0">
                <a:latin typeface="Calibri"/>
                <a:cs typeface="Calibri"/>
              </a:rPr>
              <a:t>signs of </a:t>
            </a:r>
            <a:r>
              <a:rPr sz="2400" b="1" spc="-10" dirty="0">
                <a:latin typeface="Calibri"/>
                <a:cs typeface="Calibri"/>
              </a:rPr>
              <a:t>breathing </a:t>
            </a:r>
            <a:r>
              <a:rPr sz="2400" b="1" spc="-5" dirty="0">
                <a:latin typeface="Calibri"/>
                <a:cs typeface="Calibri"/>
              </a:rPr>
              <a:t>or </a:t>
            </a:r>
            <a:r>
              <a:rPr sz="2400" b="1" spc="-10" dirty="0">
                <a:latin typeface="Calibri"/>
                <a:cs typeface="Calibri"/>
              </a:rPr>
              <a:t>breathing </a:t>
            </a:r>
            <a:r>
              <a:rPr sz="2400" b="1" dirty="0">
                <a:latin typeface="Calibri"/>
                <a:cs typeface="Calibri"/>
              </a:rPr>
              <a:t>is</a:t>
            </a:r>
            <a:r>
              <a:rPr sz="2400" b="1" spc="-114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shallow</a:t>
            </a:r>
            <a:endParaRPr sz="2400" b="1" dirty="0">
              <a:latin typeface="Calibri"/>
              <a:cs typeface="Calibri"/>
            </a:endParaRPr>
          </a:p>
          <a:p>
            <a:pPr marL="814069" lvl="1" indent="-344170">
              <a:lnSpc>
                <a:spcPct val="100000"/>
              </a:lnSpc>
              <a:spcBef>
                <a:spcPts val="1440"/>
              </a:spcBef>
              <a:buFont typeface="Arial"/>
              <a:buChar char="•"/>
              <a:tabLst>
                <a:tab pos="814069" algn="l"/>
                <a:tab pos="814705" algn="l"/>
              </a:tabLst>
            </a:pPr>
            <a:r>
              <a:rPr sz="2400" b="1" spc="-5" dirty="0">
                <a:latin typeface="Calibri"/>
                <a:cs typeface="Calibri"/>
              </a:rPr>
              <a:t>Snoring or gurgling</a:t>
            </a:r>
            <a:r>
              <a:rPr sz="2400" b="1" spc="-130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noises</a:t>
            </a:r>
            <a:endParaRPr sz="2400" b="1" dirty="0">
              <a:latin typeface="Calibri"/>
              <a:cs typeface="Calibri"/>
            </a:endParaRPr>
          </a:p>
          <a:p>
            <a:pPr marL="814069" marR="337185" lvl="1" indent="-344170">
              <a:lnSpc>
                <a:spcPct val="150000"/>
              </a:lnSpc>
              <a:buFont typeface="Arial"/>
              <a:buChar char="•"/>
              <a:tabLst>
                <a:tab pos="814069" algn="l"/>
                <a:tab pos="814705" algn="l"/>
              </a:tabLst>
            </a:pPr>
            <a:r>
              <a:rPr sz="2400" b="1" spc="-5" dirty="0">
                <a:latin typeface="Calibri"/>
                <a:cs typeface="Calibri"/>
              </a:rPr>
              <a:t>Fingernails and/or </a:t>
            </a:r>
            <a:r>
              <a:rPr sz="2400" b="1" dirty="0">
                <a:latin typeface="Calibri"/>
                <a:cs typeface="Calibri"/>
              </a:rPr>
              <a:t>lips </a:t>
            </a:r>
            <a:r>
              <a:rPr sz="2400" b="1" spc="-5" dirty="0">
                <a:latin typeface="Calibri"/>
                <a:cs typeface="Calibri"/>
              </a:rPr>
              <a:t>blue or ashen depending on skin  </a:t>
            </a:r>
            <a:r>
              <a:rPr sz="2400" b="1" spc="-15" dirty="0">
                <a:latin typeface="Calibri"/>
                <a:cs typeface="Calibri"/>
              </a:rPr>
              <a:t>color</a:t>
            </a:r>
            <a:endParaRPr sz="2400" b="1" dirty="0">
              <a:latin typeface="Calibri"/>
              <a:cs typeface="Calibri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4E12E6D-7917-45C6-9C72-63632484B5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96295" y="914400"/>
            <a:ext cx="2257740" cy="5772956"/>
          </a:xfrm>
          <a:prstGeom prst="rect">
            <a:avLst/>
          </a:prstGeom>
        </p:spPr>
      </p:pic>
      <p:pic>
        <p:nvPicPr>
          <p:cNvPr id="4" name="Picture 1" descr="Description: Logo&#10;&#10;Description automatically generated">
            <a:extLst>
              <a:ext uri="{FF2B5EF4-FFF2-40B4-BE49-F238E27FC236}">
                <a16:creationId xmlns:a16="http://schemas.microsoft.com/office/drawing/2014/main" id="{769139F0-BB20-1A0D-9EE2-E3D5F955C6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750" y="6734175"/>
            <a:ext cx="1009650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52627" y="648715"/>
            <a:ext cx="5667374" cy="18601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393065">
              <a:lnSpc>
                <a:spcPct val="100000"/>
              </a:lnSpc>
              <a:spcBef>
                <a:spcPts val="105"/>
              </a:spcBef>
            </a:pPr>
            <a:r>
              <a:rPr dirty="0"/>
              <a:t>OD </a:t>
            </a:r>
            <a:r>
              <a:rPr spc="-10" dirty="0"/>
              <a:t>Response  </a:t>
            </a:r>
            <a:r>
              <a:rPr spc="-15" dirty="0"/>
              <a:t>Step </a:t>
            </a:r>
            <a:r>
              <a:rPr dirty="0"/>
              <a:t>2:</a:t>
            </a:r>
            <a:r>
              <a:rPr spc="-90" dirty="0"/>
              <a:t> </a:t>
            </a:r>
            <a:r>
              <a:rPr lang="en-US" spc="-10" dirty="0"/>
              <a:t>Give Narcan Nasal Spray</a:t>
            </a:r>
            <a:br>
              <a:rPr lang="en-US" spc="-10" dirty="0"/>
            </a:br>
            <a:endParaRPr spc="-1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501533B-23CB-429A-83E2-ECCD69B567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5258" y="1999444"/>
            <a:ext cx="4382112" cy="5772956"/>
          </a:xfrm>
          <a:prstGeom prst="rect">
            <a:avLst/>
          </a:prstGeom>
        </p:spPr>
      </p:pic>
      <p:pic>
        <p:nvPicPr>
          <p:cNvPr id="3" name="Picture 1" descr="Description: Logo&#10;&#10;Description automatically generated">
            <a:extLst>
              <a:ext uri="{FF2B5EF4-FFF2-40B4-BE49-F238E27FC236}">
                <a16:creationId xmlns:a16="http://schemas.microsoft.com/office/drawing/2014/main" id="{2352CB1C-569D-8476-024B-C77218EE9E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750" y="6734175"/>
            <a:ext cx="1009650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722120" marR="5080" indent="-1584960">
              <a:lnSpc>
                <a:spcPct val="100000"/>
              </a:lnSpc>
              <a:spcBef>
                <a:spcPts val="105"/>
              </a:spcBef>
            </a:pPr>
            <a:r>
              <a:rPr spc="-15" dirty="0"/>
              <a:t>Overdose </a:t>
            </a:r>
            <a:r>
              <a:rPr spc="-10" dirty="0"/>
              <a:t>Rescue </a:t>
            </a:r>
            <a:r>
              <a:rPr spc="-15" dirty="0"/>
              <a:t>Street </a:t>
            </a:r>
            <a:r>
              <a:rPr spc="-5" dirty="0"/>
              <a:t>Methods  </a:t>
            </a:r>
            <a:r>
              <a:rPr dirty="0"/>
              <a:t>(</a:t>
            </a:r>
            <a:r>
              <a:rPr spc="-15" dirty="0"/>
              <a:t>What </a:t>
            </a:r>
            <a:r>
              <a:rPr spc="-30" dirty="0"/>
              <a:t>NOT </a:t>
            </a:r>
            <a:r>
              <a:rPr spc="-25" dirty="0"/>
              <a:t>to</a:t>
            </a:r>
            <a:r>
              <a:rPr spc="-50" dirty="0"/>
              <a:t> </a:t>
            </a:r>
            <a:r>
              <a:rPr dirty="0"/>
              <a:t>do)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85800" y="1992883"/>
            <a:ext cx="8200389" cy="4112408"/>
          </a:xfrm>
          <a:prstGeom prst="rect">
            <a:avLst/>
          </a:prstGeom>
        </p:spPr>
        <p:txBody>
          <a:bodyPr vert="horz" wrap="square" lIns="0" tIns="96520" rIns="0" bIns="0" rtlCol="0">
            <a:spAutoFit/>
          </a:bodyPr>
          <a:lstStyle/>
          <a:p>
            <a:pPr marL="356870" marR="5080" indent="-344170">
              <a:lnSpc>
                <a:spcPct val="80000"/>
              </a:lnSpc>
              <a:spcBef>
                <a:spcPts val="760"/>
              </a:spcBef>
              <a:buFont typeface="Arial"/>
              <a:buChar char="•"/>
              <a:tabLst>
                <a:tab pos="356870" algn="l"/>
                <a:tab pos="357505" algn="l"/>
              </a:tabLst>
            </a:pPr>
            <a:r>
              <a:rPr lang="en-US" sz="2700" b="1" spc="-10" dirty="0">
                <a:latin typeface="Calibri"/>
                <a:cs typeface="Calibri"/>
              </a:rPr>
              <a:t>P</a:t>
            </a:r>
            <a:r>
              <a:rPr sz="2700" b="1" dirty="0">
                <a:latin typeface="Calibri"/>
                <a:cs typeface="Calibri"/>
              </a:rPr>
              <a:t>eople </a:t>
            </a:r>
            <a:r>
              <a:rPr sz="2700" b="1" spc="-20" dirty="0">
                <a:latin typeface="Calibri"/>
                <a:cs typeface="Calibri"/>
              </a:rPr>
              <a:t>have </a:t>
            </a:r>
            <a:r>
              <a:rPr lang="en-US" sz="2700" b="1" dirty="0">
                <a:latin typeface="Calibri"/>
                <a:cs typeface="Calibri"/>
              </a:rPr>
              <a:t>tried </a:t>
            </a:r>
            <a:r>
              <a:rPr sz="2700" b="1" spc="-5" dirty="0">
                <a:latin typeface="Calibri"/>
                <a:cs typeface="Calibri"/>
              </a:rPr>
              <a:t>various </a:t>
            </a:r>
            <a:r>
              <a:rPr sz="2700" b="1" dirty="0">
                <a:latin typeface="Calibri"/>
                <a:cs typeface="Calibri"/>
              </a:rPr>
              <a:t>methods </a:t>
            </a:r>
            <a:r>
              <a:rPr sz="2700" b="1" spc="-10" dirty="0">
                <a:latin typeface="Calibri"/>
                <a:cs typeface="Calibri"/>
              </a:rPr>
              <a:t>to </a:t>
            </a:r>
            <a:r>
              <a:rPr sz="2700" b="1" spc="-15" dirty="0">
                <a:latin typeface="Calibri"/>
                <a:cs typeface="Calibri"/>
              </a:rPr>
              <a:t>revive </a:t>
            </a:r>
            <a:r>
              <a:rPr lang="en-US" sz="2700" b="1" spc="-15" dirty="0">
                <a:latin typeface="Calibri"/>
                <a:cs typeface="Calibri"/>
              </a:rPr>
              <a:t>OD victims</a:t>
            </a:r>
          </a:p>
          <a:p>
            <a:pPr marL="356870" marR="5080" indent="-344170">
              <a:lnSpc>
                <a:spcPct val="80000"/>
              </a:lnSpc>
              <a:spcBef>
                <a:spcPts val="760"/>
              </a:spcBef>
              <a:buFont typeface="Arial"/>
              <a:buChar char="•"/>
              <a:tabLst>
                <a:tab pos="356870" algn="l"/>
                <a:tab pos="357505" algn="l"/>
              </a:tabLst>
            </a:pPr>
            <a:r>
              <a:rPr sz="2700" b="1" spc="0" dirty="0">
                <a:latin typeface="Calibri"/>
                <a:cs typeface="Calibri"/>
              </a:rPr>
              <a:t>Applaud</a:t>
            </a:r>
            <a:r>
              <a:rPr sz="2700" b="1" spc="-204" dirty="0">
                <a:latin typeface="Calibri"/>
                <a:cs typeface="Calibri"/>
              </a:rPr>
              <a:t> </a:t>
            </a:r>
            <a:r>
              <a:rPr lang="en-US" sz="2700" b="1" spc="-25" dirty="0">
                <a:latin typeface="Calibri"/>
                <a:cs typeface="Calibri"/>
              </a:rPr>
              <a:t>their </a:t>
            </a:r>
            <a:r>
              <a:rPr sz="2700" b="1" spc="-20" dirty="0">
                <a:latin typeface="Calibri"/>
                <a:cs typeface="Calibri"/>
              </a:rPr>
              <a:t>efforts </a:t>
            </a:r>
            <a:r>
              <a:rPr sz="2700" b="1" spc="0" dirty="0">
                <a:latin typeface="Calibri"/>
                <a:cs typeface="Calibri"/>
              </a:rPr>
              <a:t>while </a:t>
            </a:r>
            <a:r>
              <a:rPr sz="2700" b="1" dirty="0">
                <a:latin typeface="Calibri"/>
                <a:cs typeface="Calibri"/>
              </a:rPr>
              <a:t>helping </a:t>
            </a:r>
            <a:r>
              <a:rPr sz="2700" b="1" spc="0" dirty="0">
                <a:latin typeface="Calibri"/>
                <a:cs typeface="Calibri"/>
              </a:rPr>
              <a:t>the</a:t>
            </a:r>
            <a:r>
              <a:rPr lang="en-US" sz="2700" b="1" spc="0" dirty="0">
                <a:latin typeface="Calibri"/>
                <a:cs typeface="Calibri"/>
              </a:rPr>
              <a:t>m u</a:t>
            </a:r>
            <a:r>
              <a:rPr sz="2700" b="1" spc="-15" dirty="0">
                <a:latin typeface="Calibri"/>
                <a:cs typeface="Calibri"/>
              </a:rPr>
              <a:t>nderstand </a:t>
            </a:r>
            <a:r>
              <a:rPr lang="en-US" sz="2700" b="1" spc="-15" dirty="0">
                <a:latin typeface="Calibri"/>
                <a:cs typeface="Calibri"/>
              </a:rPr>
              <a:t>that it is </a:t>
            </a:r>
            <a:r>
              <a:rPr sz="2700" b="1" spc="-25" dirty="0">
                <a:latin typeface="Calibri"/>
                <a:cs typeface="Calibri"/>
              </a:rPr>
              <a:t>safer</a:t>
            </a:r>
            <a:r>
              <a:rPr lang="en-US" sz="2700" b="1" spc="-25" dirty="0">
                <a:latin typeface="Calibri"/>
                <a:cs typeface="Calibri"/>
              </a:rPr>
              <a:t> </a:t>
            </a:r>
            <a:r>
              <a:rPr sz="2700" b="1" dirty="0">
                <a:latin typeface="Calibri"/>
                <a:cs typeface="Calibri"/>
              </a:rPr>
              <a:t>and </a:t>
            </a:r>
            <a:r>
              <a:rPr sz="2700" b="1" spc="-5" dirty="0">
                <a:latin typeface="Calibri"/>
                <a:cs typeface="Calibri"/>
              </a:rPr>
              <a:t>more </a:t>
            </a:r>
            <a:r>
              <a:rPr sz="2700" b="1" spc="-20" dirty="0">
                <a:latin typeface="Calibri"/>
                <a:cs typeface="Calibri"/>
              </a:rPr>
              <a:t>effective </a:t>
            </a:r>
            <a:r>
              <a:rPr lang="en-US" sz="2700" b="1" spc="-20" dirty="0">
                <a:latin typeface="Calibri"/>
                <a:cs typeface="Calibri"/>
              </a:rPr>
              <a:t>to use naloxone and call 9-1-1</a:t>
            </a:r>
            <a:endParaRPr sz="2700" b="1" dirty="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buFont typeface="Arial"/>
              <a:buChar char="•"/>
              <a:tabLst>
                <a:tab pos="356870" algn="l"/>
                <a:tab pos="357505" algn="l"/>
              </a:tabLst>
            </a:pPr>
            <a:r>
              <a:rPr sz="2700" b="1" spc="-10" dirty="0">
                <a:latin typeface="Calibri"/>
                <a:cs typeface="Calibri"/>
              </a:rPr>
              <a:t>Street </a:t>
            </a:r>
            <a:r>
              <a:rPr sz="2700" b="1" dirty="0">
                <a:latin typeface="Calibri"/>
                <a:cs typeface="Calibri"/>
              </a:rPr>
              <a:t>methods </a:t>
            </a:r>
            <a:r>
              <a:rPr sz="2700" b="1" spc="-15" dirty="0">
                <a:latin typeface="Calibri"/>
                <a:cs typeface="Calibri"/>
              </a:rPr>
              <a:t>may</a:t>
            </a:r>
            <a:r>
              <a:rPr sz="2700" b="1" spc="-125" dirty="0">
                <a:latin typeface="Calibri"/>
                <a:cs typeface="Calibri"/>
              </a:rPr>
              <a:t> </a:t>
            </a:r>
            <a:r>
              <a:rPr sz="2700" b="1" dirty="0">
                <a:latin typeface="Calibri"/>
                <a:cs typeface="Calibri"/>
              </a:rPr>
              <a:t>include:</a:t>
            </a:r>
            <a:endParaRPr lang="en-US" sz="2700" b="1" dirty="0">
              <a:latin typeface="Calibri"/>
              <a:cs typeface="Calibri"/>
            </a:endParaRPr>
          </a:p>
          <a:p>
            <a:pPr marL="756285" lvl="1" indent="-286385">
              <a:spcBef>
                <a:spcPts val="100"/>
              </a:spcBef>
              <a:buFont typeface="Arial"/>
              <a:buChar char="–"/>
              <a:tabLst>
                <a:tab pos="299085" algn="l"/>
                <a:tab pos="299720" algn="l"/>
              </a:tabLst>
            </a:pPr>
            <a:r>
              <a:rPr lang="en-US" sz="2800" b="1" spc="-5" dirty="0">
                <a:cs typeface="Calibri"/>
              </a:rPr>
              <a:t>Injections (salt </a:t>
            </a:r>
            <a:r>
              <a:rPr lang="en-US" sz="2800" b="1" spc="-35" dirty="0">
                <a:cs typeface="Calibri"/>
              </a:rPr>
              <a:t>water, </a:t>
            </a:r>
            <a:r>
              <a:rPr lang="en-US" sz="2800" b="1" spc="-15" dirty="0">
                <a:cs typeface="Calibri"/>
              </a:rPr>
              <a:t>cocaine, </a:t>
            </a:r>
            <a:r>
              <a:rPr lang="en-US" sz="2800" b="1" spc="-5" dirty="0">
                <a:cs typeface="Calibri"/>
              </a:rPr>
              <a:t>milk,</a:t>
            </a:r>
            <a:r>
              <a:rPr lang="en-US" sz="2800" b="1" spc="125" dirty="0">
                <a:cs typeface="Calibri"/>
              </a:rPr>
              <a:t> </a:t>
            </a:r>
            <a:r>
              <a:rPr lang="en-US" sz="2800" b="1" spc="-15" dirty="0">
                <a:cs typeface="Calibri"/>
              </a:rPr>
              <a:t>suboxone)</a:t>
            </a:r>
            <a:endParaRPr lang="en-US" sz="2800" b="1" dirty="0">
              <a:cs typeface="Calibri"/>
            </a:endParaRPr>
          </a:p>
          <a:p>
            <a:pPr marL="756285" lvl="1" indent="-286385">
              <a:buFont typeface="Arial"/>
              <a:buChar char="–"/>
              <a:tabLst>
                <a:tab pos="299085" algn="l"/>
                <a:tab pos="299720" algn="l"/>
              </a:tabLst>
            </a:pPr>
            <a:r>
              <a:rPr lang="en-US" sz="2800" b="1" spc="-5" dirty="0">
                <a:cs typeface="Calibri"/>
              </a:rPr>
              <a:t>Putting victim in </a:t>
            </a:r>
            <a:r>
              <a:rPr lang="en-US" sz="2800" b="1" dirty="0">
                <a:cs typeface="Calibri"/>
              </a:rPr>
              <a:t>a</a:t>
            </a:r>
            <a:r>
              <a:rPr lang="en-US" sz="2800" b="1" spc="-25" dirty="0">
                <a:cs typeface="Calibri"/>
              </a:rPr>
              <a:t> </a:t>
            </a:r>
            <a:r>
              <a:rPr lang="en-US" sz="2800" b="1" spc="-10" dirty="0">
                <a:cs typeface="Calibri"/>
              </a:rPr>
              <a:t>shower/bath</a:t>
            </a:r>
            <a:endParaRPr lang="en-US" sz="2800" b="1" dirty="0">
              <a:cs typeface="Calibri"/>
            </a:endParaRPr>
          </a:p>
          <a:p>
            <a:pPr marL="756285" lvl="1" indent="-286385">
              <a:buFont typeface="Arial"/>
              <a:buChar char="–"/>
              <a:tabLst>
                <a:tab pos="299085" algn="l"/>
                <a:tab pos="299720" algn="l"/>
              </a:tabLst>
            </a:pPr>
            <a:r>
              <a:rPr lang="en-US" sz="2800" b="1" spc="-5" dirty="0">
                <a:cs typeface="Calibri"/>
              </a:rPr>
              <a:t>Ice,</a:t>
            </a:r>
            <a:r>
              <a:rPr lang="en-US" sz="2800" b="1" spc="-70" dirty="0">
                <a:cs typeface="Calibri"/>
              </a:rPr>
              <a:t> </a:t>
            </a:r>
            <a:r>
              <a:rPr lang="en-US" sz="2800" b="1" spc="-15" dirty="0">
                <a:cs typeface="Calibri"/>
              </a:rPr>
              <a:t>water</a:t>
            </a:r>
            <a:endParaRPr lang="en-US" sz="2800" b="1" dirty="0">
              <a:cs typeface="Calibri"/>
            </a:endParaRPr>
          </a:p>
          <a:p>
            <a:pPr marL="756285" lvl="1" indent="-286385">
              <a:buFont typeface="Arial"/>
              <a:buChar char="–"/>
              <a:tabLst>
                <a:tab pos="299085" algn="l"/>
                <a:tab pos="299720" algn="l"/>
              </a:tabLst>
            </a:pPr>
            <a:r>
              <a:rPr lang="en-US" sz="2800" b="1" spc="-5" dirty="0">
                <a:cs typeface="Calibri"/>
              </a:rPr>
              <a:t>Punching, slapping,</a:t>
            </a:r>
            <a:r>
              <a:rPr lang="en-US" sz="2800" b="1" spc="-35" dirty="0">
                <a:cs typeface="Calibri"/>
              </a:rPr>
              <a:t> </a:t>
            </a:r>
            <a:r>
              <a:rPr lang="en-US" sz="2800" b="1" spc="-10" dirty="0">
                <a:cs typeface="Calibri"/>
              </a:rPr>
              <a:t>etc.</a:t>
            </a:r>
            <a:endParaRPr lang="en-US" sz="2800" b="1" dirty="0">
              <a:cs typeface="Calibri"/>
            </a:endParaRPr>
          </a:p>
          <a:p>
            <a:pPr marL="756285" lvl="1" indent="-286385">
              <a:buFont typeface="Arial"/>
              <a:buChar char="–"/>
              <a:tabLst>
                <a:tab pos="299085" algn="l"/>
                <a:tab pos="299720" algn="l"/>
              </a:tabLst>
            </a:pPr>
            <a:r>
              <a:rPr lang="en-US" sz="2800" b="1" spc="-5" dirty="0">
                <a:cs typeface="Calibri"/>
              </a:rPr>
              <a:t>Induced</a:t>
            </a:r>
            <a:r>
              <a:rPr lang="en-US" sz="2800" b="1" spc="-65" dirty="0">
                <a:cs typeface="Calibri"/>
              </a:rPr>
              <a:t> </a:t>
            </a:r>
            <a:r>
              <a:rPr lang="en-US" sz="2800" b="1" spc="-10" dirty="0">
                <a:cs typeface="Calibri"/>
              </a:rPr>
              <a:t>vomiting</a:t>
            </a:r>
            <a:endParaRPr sz="2700" b="1" dirty="0">
              <a:latin typeface="Calibri"/>
              <a:cs typeface="Calibri"/>
            </a:endParaRPr>
          </a:p>
        </p:txBody>
      </p:sp>
      <p:pic>
        <p:nvPicPr>
          <p:cNvPr id="4" name="Picture 1" descr="Description: Logo&#10;&#10;Description automatically generated">
            <a:extLst>
              <a:ext uri="{FF2B5EF4-FFF2-40B4-BE49-F238E27FC236}">
                <a16:creationId xmlns:a16="http://schemas.microsoft.com/office/drawing/2014/main" id="{DD4EDE62-93F1-4222-9E86-6808913493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750" y="6734175"/>
            <a:ext cx="1009650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46323" y="648715"/>
            <a:ext cx="4363720" cy="1245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767715">
              <a:lnSpc>
                <a:spcPct val="100000"/>
              </a:lnSpc>
              <a:spcBef>
                <a:spcPts val="105"/>
              </a:spcBef>
            </a:pPr>
            <a:r>
              <a:rPr dirty="0"/>
              <a:t>OD </a:t>
            </a:r>
            <a:r>
              <a:rPr spc="-10" dirty="0"/>
              <a:t>Response  </a:t>
            </a:r>
            <a:r>
              <a:rPr spc="-15" dirty="0"/>
              <a:t>Step </a:t>
            </a:r>
            <a:r>
              <a:rPr dirty="0"/>
              <a:t>3: </a:t>
            </a:r>
            <a:r>
              <a:rPr spc="-20" dirty="0"/>
              <a:t>Activate</a:t>
            </a:r>
            <a:r>
              <a:rPr spc="-90" dirty="0"/>
              <a:t> </a:t>
            </a:r>
            <a:r>
              <a:rPr dirty="0"/>
              <a:t>EMS</a:t>
            </a:r>
          </a:p>
        </p:txBody>
      </p:sp>
      <p:sp>
        <p:nvSpPr>
          <p:cNvPr id="4" name="object 4"/>
          <p:cNvSpPr/>
          <p:nvPr/>
        </p:nvSpPr>
        <p:spPr>
          <a:xfrm>
            <a:off x="5867400" y="2057400"/>
            <a:ext cx="3462528" cy="46146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B97DD07-7C2C-45C2-81C1-AADA839A41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1894585"/>
            <a:ext cx="2210108" cy="5839640"/>
          </a:xfrm>
          <a:prstGeom prst="rect">
            <a:avLst/>
          </a:prstGeom>
        </p:spPr>
      </p:pic>
      <p:pic>
        <p:nvPicPr>
          <p:cNvPr id="3" name="Picture 1" descr="Description: Logo&#10;&#10;Description automatically generated">
            <a:extLst>
              <a:ext uri="{FF2B5EF4-FFF2-40B4-BE49-F238E27FC236}">
                <a16:creationId xmlns:a16="http://schemas.microsoft.com/office/drawing/2014/main" id="{F9A8D856-3478-664F-B6C1-231E916E08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750" y="6734175"/>
            <a:ext cx="1009650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2608</TotalTime>
  <Words>643</Words>
  <Application>Microsoft Office PowerPoint</Application>
  <PresentationFormat>Custom</PresentationFormat>
  <Paragraphs>81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Training Individuals Furnished Naloxone</vt:lpstr>
      <vt:lpstr>Project Dawn Kit 2 Narcan Nasal Sprays May or may not have face shields  </vt:lpstr>
      <vt:lpstr>Naloxone Quick Facts</vt:lpstr>
      <vt:lpstr>Naloxone Quick Facts Continued…</vt:lpstr>
      <vt:lpstr>How can you identify an opioid  overdose?</vt:lpstr>
      <vt:lpstr>OD Response  Step 1: Assess</vt:lpstr>
      <vt:lpstr>OD Response  Step 2: Give Narcan Nasal Spray </vt:lpstr>
      <vt:lpstr>Overdose Rescue Street Methods  (What NOT to do)</vt:lpstr>
      <vt:lpstr>OD Response  Step 3: Activate EMS</vt:lpstr>
      <vt:lpstr>OD Response Recovery Position</vt:lpstr>
      <vt:lpstr>Proper Storage</vt:lpstr>
      <vt:lpstr>What happens after naloxone  expires?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PowerPoint - EMS training Project Dawn Power Point to disp.. 1 [Read-Only]</dc:title>
  <dc:creator>Shiverdecker, Michael</dc:creator>
  <cp:lastModifiedBy>Gerstner, David</cp:lastModifiedBy>
  <cp:revision>63</cp:revision>
  <cp:lastPrinted>2017-07-26T20:56:00Z</cp:lastPrinted>
  <dcterms:created xsi:type="dcterms:W3CDTF">2017-04-18T08:56:01Z</dcterms:created>
  <dcterms:modified xsi:type="dcterms:W3CDTF">2024-07-16T21:00:09Z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2017-04-17T00:00:00Z</vt:filetime>
  </property>
  <property fmtid="{D5CDD505-2E9C-101B-9397-08002B2CF9AE}" pid="3" name="LastSaved">
    <vt:filetime>2017-04-18T00:00:00Z</vt:filetime>
  </property>
</Properties>
</file>